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729" r:id="rId5"/>
    <p:sldMasterId id="2147485057" r:id="rId6"/>
    <p:sldMasterId id="2147484914" r:id="rId7"/>
    <p:sldMasterId id="2147483660" r:id="rId8"/>
    <p:sldMasterId id="2147483648" r:id="rId9"/>
  </p:sldMasterIdLst>
  <p:notesMasterIdLst>
    <p:notesMasterId r:id="rId75"/>
  </p:notesMasterIdLst>
  <p:sldIdLst>
    <p:sldId id="264" r:id="rId10"/>
    <p:sldId id="265" r:id="rId11"/>
    <p:sldId id="285" r:id="rId12"/>
    <p:sldId id="267" r:id="rId13"/>
    <p:sldId id="268" r:id="rId14"/>
    <p:sldId id="273" r:id="rId15"/>
    <p:sldId id="283" r:id="rId16"/>
    <p:sldId id="286" r:id="rId17"/>
    <p:sldId id="277" r:id="rId18"/>
    <p:sldId id="276" r:id="rId19"/>
    <p:sldId id="344" r:id="rId20"/>
    <p:sldId id="263"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287" r:id="rId74"/>
  </p:sldIdLst>
  <p:sldSz cx="12192000" cy="6858000"/>
  <p:notesSz cx="6858000" cy="2571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12130F-097C-B8B1-6948-DA188FEAB951}" name="Ramnandan Krishnamurthy" initials="RK" userId="S::ramkris@microsoft.com::b7f5d32e-5272-48cc-9c94-120f8b432c80" providerId="AD"/>
  <p188:author id="{76650730-6366-4DCA-0F47-304812AD67A6}" name="John Macintyre" initials="JM" userId="S::johnmac@microsoft.com::4942e437-0ec7-453c-ae01-eced5573d9a8" providerId="AD"/>
  <p188:author id="{FB86E435-9611-713B-D10C-30BDC4C160BE}" name="Nikisha Reyes-Grange" initials="NR" userId="S::nrg@microsoft.com::0b7a1191-38f2-4dc9-b209-2305d682cb55" providerId="AD"/>
  <p188:author id="{B1E5F53A-4A2C-F5C7-E5D5-BEF384905853}" name="Charles Feddersen" initials="CF" userId="S::charlesf@microsoft.com::5ad91d98-a3fe-4056-bccb-1a8ba85ce138" providerId="AD"/>
  <p188:author id="{317E263D-D46A-5109-BC1F-DED872F635D6}" name="Arnaud Comet" initials="AC" userId="S::acomet@microsoft.com::fe97a61e-11dc-4f84-9014-38ae9227a057" providerId="AD"/>
  <p188:author id="{B1914351-28EB-3C0C-31A2-B316775E604C}" name="Kirill Gavrylyuk" initials="KG" userId="S::kirillg@microsoft.com::29384c18-e3ab-44b7-bb54-8878d057e32a" providerId="AD"/>
  <p188:author id="{36B50ADF-8CAB-2733-D376-76F5055A663C}" name="Santosh Balasubramanian" initials="SB" userId="Santosh Balasubramani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C"/>
    <a:srgbClr val="1DB0FF"/>
    <a:srgbClr val="00B0FF"/>
    <a:srgbClr val="7B65E9"/>
    <a:srgbClr val="A6A6A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70" autoAdjust="0"/>
  </p:normalViewPr>
  <p:slideViewPr>
    <p:cSldViewPr snapToGrid="0">
      <p:cViewPr>
        <p:scale>
          <a:sx n="100" d="100"/>
          <a:sy n="100" d="100"/>
        </p:scale>
        <p:origin x="36" y="2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2AC77-A5A2-4288-AD44-CA6EC6E6FFF0}" type="datetimeFigureOut">
              <a:rPr lang="en-US" smtClean="0"/>
              <a:t>5/26/2020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2629C-E6A8-417C-A5FE-2E621E8D8358}" type="slidenum">
              <a:rPr lang="en-US" smtClean="0"/>
              <a:t>‹#›</a:t>
            </a:fld>
            <a:endParaRPr lang="en-US"/>
          </a:p>
        </p:txBody>
      </p:sp>
    </p:spTree>
    <p:extLst>
      <p:ext uri="{BB962C8B-B14F-4D97-AF65-F5344CB8AC3E}">
        <p14:creationId xmlns:p14="http://schemas.microsoft.com/office/powerpoint/2010/main" val="1634766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view.docs.microsoft.com/en-us/azure/cosmos-db/synapse-link?branch=release-build-cosmosd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5/26/2020 9:04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5/26/2020 9:04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758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30F9C751-0807-41CC-9FFB-BDAB3D1D4088}" type="slidenum">
              <a:rPr lang="en-US" smtClean="0"/>
              <a:t>13</a:t>
            </a:fld>
            <a:endParaRPr lang="en-US"/>
          </a:p>
        </p:txBody>
      </p:sp>
    </p:spTree>
    <p:extLst>
      <p:ext uri="{BB962C8B-B14F-4D97-AF65-F5344CB8AC3E}">
        <p14:creationId xmlns:p14="http://schemas.microsoft.com/office/powerpoint/2010/main" val="1495435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Over the years, customers have chosen Azure Cosmos DB as the fully managed NoSQL database for modern application development. Azure Cosmos DB provides single-digit millisecond response times, automatic and instant scalability and guaranteed speed at any scale. Business continuity is assured with SLA-backed 99.999% availability and enterprise-grade security. App development is faster and more productive thanks to turnkey multi-master global distribution, open source APIs and SDKs for popular languages.</a:t>
            </a:r>
          </a:p>
          <a:p>
            <a:pPr marL="0" indent="0">
              <a:buFontTx/>
              <a:buNone/>
            </a:pPr>
            <a:endParaRPr lang="en-US" dirty="0"/>
          </a:p>
          <a:p>
            <a:pPr marL="0" indent="0">
              <a:buFontTx/>
              <a:buNone/>
            </a:pPr>
            <a:r>
              <a:rPr lang="en-US" strike="sngStrike" dirty="0"/>
              <a:t>What are the requirements of modern applications:</a:t>
            </a:r>
          </a:p>
          <a:p>
            <a:pPr marL="628650" lvl="1" indent="-171450">
              <a:buFontTx/>
              <a:buChar char="-"/>
            </a:pPr>
            <a:r>
              <a:rPr lang="en-US" strike="sngStrike" dirty="0"/>
              <a:t>Apps &amp; services generate growing volumes of operational data</a:t>
            </a:r>
            <a:endParaRPr lang="en-US" strike="sngStrike" dirty="0">
              <a:cs typeface="Calibri"/>
            </a:endParaRPr>
          </a:p>
          <a:p>
            <a:pPr marL="628650" lvl="1" indent="-171450">
              <a:buFontTx/>
              <a:buChar char="-"/>
            </a:pPr>
            <a:r>
              <a:rPr lang="en-US" strike="sngStrike" dirty="0"/>
              <a:t>Users expect these apps &amp; services to be milli-second response times and always-on</a:t>
            </a:r>
            <a:endParaRPr lang="en-US" strike="sngStrike" dirty="0">
              <a:cs typeface="Calibri"/>
            </a:endParaRPr>
          </a:p>
          <a:p>
            <a:pPr marL="628650" lvl="1" indent="-171450">
              <a:buFontTx/>
              <a:buChar char="-"/>
            </a:pPr>
            <a:r>
              <a:rPr lang="en-US" strike="sngStrike" dirty="0"/>
              <a:t>Businesses have to serve users who are globally distributed</a:t>
            </a:r>
            <a:endParaRPr lang="en-US" strike="sngStrike" dirty="0">
              <a:cs typeface="Calibri"/>
            </a:endParaRPr>
          </a:p>
          <a:p>
            <a:pPr marL="457200" lvl="1" indent="0">
              <a:buFontTx/>
              <a:buNone/>
            </a:pPr>
            <a:endParaRPr lang="en-US" strike="sngStrike" dirty="0"/>
          </a:p>
          <a:p>
            <a:r>
              <a:rPr lang="en-US" strike="sngStrike" dirty="0"/>
              <a:t>Hence businesses have chosen Azure Cosmos DB as their operational database of choice courtesy ..</a:t>
            </a:r>
          </a:p>
        </p:txBody>
      </p:sp>
      <p:sp>
        <p:nvSpPr>
          <p:cNvPr id="4" name="Slide Number Placeholder 3"/>
          <p:cNvSpPr>
            <a:spLocks noGrp="1"/>
          </p:cNvSpPr>
          <p:nvPr>
            <p:ph type="sldNum" sz="quarter" idx="5"/>
          </p:nvPr>
        </p:nvSpPr>
        <p:spPr/>
        <p:txBody>
          <a:bodyPr/>
          <a:lstStyle/>
          <a:p>
            <a:fld id="{7682629C-E6A8-417C-A5FE-2E621E8D8358}" type="slidenum">
              <a:rPr lang="en-US" smtClean="0"/>
              <a:t>3</a:t>
            </a:fld>
            <a:endParaRPr lang="en-US"/>
          </a:p>
        </p:txBody>
      </p:sp>
    </p:spTree>
    <p:extLst>
      <p:ext uri="{BB962C8B-B14F-4D97-AF65-F5344CB8AC3E}">
        <p14:creationId xmlns:p14="http://schemas.microsoft.com/office/powerpoint/2010/main" val="2514403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app development is only 1 half of the story, we’ve seen from working with our customers that they almost always want to generate insights out of this rich data that apps generate. Think rich customer transaction data, or IOT sensor data from oil wells. Across industry verticals, customers are adopting a data-driven culture. At the core of this culture is the need to deliver analytics over operational data in near real-time at scale - to unlock new opportunities and optimize business processes. In order to do this, traditionally, there exists 2 options:</a:t>
            </a:r>
          </a:p>
        </p:txBody>
      </p:sp>
      <p:sp>
        <p:nvSpPr>
          <p:cNvPr id="4" name="Slide Number Placeholder 3"/>
          <p:cNvSpPr>
            <a:spLocks noGrp="1"/>
          </p:cNvSpPr>
          <p:nvPr>
            <p:ph type="sldNum" sz="quarter" idx="5"/>
          </p:nvPr>
        </p:nvSpPr>
        <p:spPr/>
        <p:txBody>
          <a:bodyPr/>
          <a:lstStyle/>
          <a:p>
            <a:fld id="{7682629C-E6A8-417C-A5FE-2E621E8D8358}" type="slidenum">
              <a:rPr lang="en-US" smtClean="0"/>
              <a:t>4</a:t>
            </a:fld>
            <a:endParaRPr lang="en-US"/>
          </a:p>
        </p:txBody>
      </p:sp>
    </p:spTree>
    <p:extLst>
      <p:ext uri="{BB962C8B-B14F-4D97-AF65-F5344CB8AC3E}">
        <p14:creationId xmlns:p14="http://schemas.microsoft.com/office/powerpoint/2010/main" val="419369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volume =&gt;OLTP performance impact</a:t>
            </a:r>
          </a:p>
        </p:txBody>
      </p:sp>
      <p:sp>
        <p:nvSpPr>
          <p:cNvPr id="4" name="Slide Number Placeholder 3"/>
          <p:cNvSpPr>
            <a:spLocks noGrp="1"/>
          </p:cNvSpPr>
          <p:nvPr>
            <p:ph type="sldNum" sz="quarter" idx="5"/>
          </p:nvPr>
        </p:nvSpPr>
        <p:spPr/>
        <p:txBody>
          <a:bodyPr/>
          <a:lstStyle/>
          <a:p>
            <a:fld id="{7682629C-E6A8-417C-A5FE-2E621E8D8358}" type="slidenum">
              <a:rPr lang="en-US" smtClean="0"/>
              <a:t>5</a:t>
            </a:fld>
            <a:endParaRPr lang="en-US"/>
          </a:p>
        </p:txBody>
      </p:sp>
    </p:spTree>
    <p:extLst>
      <p:ext uri="{BB962C8B-B14F-4D97-AF65-F5344CB8AC3E}">
        <p14:creationId xmlns:p14="http://schemas.microsoft.com/office/powerpoint/2010/main" val="26195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effectLst/>
                <a:latin typeface="Segoe UI Semilight" panose="020B0402040204020203" pitchFamily="34" charset="0"/>
                <a:cs typeface="Segoe UI Semilight" panose="020B0402040204020203" pitchFamily="34" charset="0"/>
              </a:rPr>
              <a:t>To ensure that there is no performance impact on your applications or OLTP workloads, today data engineers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effectLst/>
                <a:latin typeface="Segoe UI Semilight" panose="020B0402040204020203" pitchFamily="34" charset="0"/>
                <a:cs typeface="Segoe UI Semilight" panose="020B0402040204020203" pitchFamily="34" charset="0"/>
              </a:rPr>
              <a:t>Create pipelines for data movement from Cosmos DB to ADLS.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effectLst/>
                <a:latin typeface="Segoe UI Semilight" panose="020B0402040204020203" pitchFamily="34" charset="0"/>
                <a:cs typeface="Segoe UI Semilight" panose="020B0402040204020203" pitchFamily="34" charset="0"/>
              </a:rPr>
              <a:t>Operationalize the pipelines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effectLst/>
                <a:latin typeface="Segoe UI Semilight" panose="020B0402040204020203" pitchFamily="34" charset="0"/>
                <a:cs typeface="Segoe UI Semilight" panose="020B0402040204020203" pitchFamily="34" charset="0"/>
              </a:rPr>
              <a:t>Monitor and manage the pipelines.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Semilight" panose="020B0402040204020203" pitchFamily="34" charset="0"/>
                <a:cs typeface="Segoe UI Semilight" panose="020B0402040204020203" pitchFamily="34" charset="0"/>
              </a:rPr>
              <a:t>Then the same needs to be done where the data lands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effectLst/>
                <a:latin typeface="Segoe UI Semilight" panose="020B0402040204020203" pitchFamily="34" charset="0"/>
                <a:cs typeface="Segoe UI Semilight" panose="020B0402040204020203" pitchFamily="34" charset="0"/>
              </a:rPr>
              <a:t>Ensure the data is in the right </a:t>
            </a:r>
            <a:r>
              <a:rPr lang="en-US" b="1" i="0" u="sng" dirty="0">
                <a:effectLst/>
                <a:latin typeface="Segoe UI Semilight" panose="020B0402040204020203" pitchFamily="34" charset="0"/>
                <a:cs typeface="Segoe UI Semilight" panose="020B0402040204020203" pitchFamily="34" charset="0"/>
              </a:rPr>
              <a:t>format</a:t>
            </a:r>
            <a:r>
              <a:rPr lang="en-US" b="0" i="0" dirty="0">
                <a:effectLst/>
                <a:latin typeface="Segoe UI Semilight" panose="020B0402040204020203" pitchFamily="34" charset="0"/>
                <a:cs typeface="Segoe UI Semilight" panose="020B0402040204020203" pitchFamily="34" charset="0"/>
              </a:rPr>
              <a:t> , for example., columnar formats for analytics workloads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effectLst/>
                <a:latin typeface="Segoe UI Semilight" panose="020B0402040204020203" pitchFamily="34" charset="0"/>
                <a:cs typeface="Segoe UI Semilight" panose="020B0402040204020203" pitchFamily="34" charset="0"/>
              </a:rPr>
              <a:t>Create and manage the storage account where the data is moved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Semilight" panose="020B0402040204020203" pitchFamily="34" charset="0"/>
                <a:cs typeface="Segoe UI Semilight" panose="020B0402040204020203" pitchFamily="34" charset="0"/>
              </a:rPr>
              <a:t>Only after these can you start to use the flexibility of your analytic workloads for ex. with Spark to </a:t>
            </a:r>
            <a:r>
              <a:rPr lang="en-US" b="1" i="0" u="sng" dirty="0">
                <a:effectLst/>
                <a:latin typeface="Segoe UI Semilight" panose="020B0402040204020203" pitchFamily="34" charset="0"/>
                <a:cs typeface="Segoe UI Semilight" panose="020B0402040204020203" pitchFamily="34" charset="0"/>
              </a:rPr>
              <a:t>transform or enrich and serve </a:t>
            </a:r>
            <a:r>
              <a:rPr lang="en-US" b="0" i="0" dirty="0">
                <a:effectLst/>
                <a:latin typeface="Segoe UI Semilight" panose="020B0402040204020203" pitchFamily="34" charset="0"/>
                <a:cs typeface="Segoe UI Semilight" panose="020B0402040204020203" pitchFamily="34" charset="0"/>
              </a:rPr>
              <a:t>with SQL.  But your analytical workloads are not running against the latest state of operational data due periodic ingest of data.</a:t>
            </a:r>
          </a:p>
        </p:txBody>
      </p:sp>
      <p:sp>
        <p:nvSpPr>
          <p:cNvPr id="4" name="Slide Number Placeholder 3"/>
          <p:cNvSpPr>
            <a:spLocks noGrp="1"/>
          </p:cNvSpPr>
          <p:nvPr>
            <p:ph type="sldNum" sz="quarter" idx="5"/>
          </p:nvPr>
        </p:nvSpPr>
        <p:spPr/>
        <p:txBody>
          <a:bodyPr/>
          <a:lstStyle/>
          <a:p>
            <a:fld id="{A4A41E3B-5F29-46BB-9F16-3DEE4461360E}" type="slidenum">
              <a:rPr lang="en-US" smtClean="0"/>
              <a:t>6</a:t>
            </a:fld>
            <a:endParaRPr lang="en-US"/>
          </a:p>
        </p:txBody>
      </p:sp>
    </p:spTree>
    <p:extLst>
      <p:ext uri="{BB962C8B-B14F-4D97-AF65-F5344CB8AC3E}">
        <p14:creationId xmlns:p14="http://schemas.microsoft.com/office/powerpoint/2010/main" val="106339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We’re excited to announce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Azure Synapse Link for Azure Cosmos DB</a:t>
            </a:r>
            <a:r>
              <a:rPr lang="en-US" sz="1800" dirty="0">
                <a:effectLst/>
                <a:latin typeface="Calibri" panose="020F0502020204030204" pitchFamily="34" charset="0"/>
                <a:ea typeface="Calibri" panose="020F0502020204030204" pitchFamily="34" charset="0"/>
                <a:cs typeface="Arial" panose="020B0604020202020204" pitchFamily="34" charset="0"/>
              </a:rPr>
              <a:t> as a cloud-native hybrid transactional and analytical processing (HTAP) capability that enables you to analytics over operational data in Azure Cosmos DB with no ETL and no performance impact on your transactional workloads. Azure Synapse Link finally breaks down the barrier that has long existed between the OLTP and OLAP systems. </a:t>
            </a:r>
          </a:p>
          <a:p>
            <a:endParaRPr lang="en-US" sz="1800" dirty="0"/>
          </a:p>
          <a:p>
            <a:r>
              <a:rPr lang="en-US" sz="1800" dirty="0"/>
              <a:t>You can now generate near real-time analytics over your operational data in Cosmos DB at scale…. With  a ‘Single click’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5/26/2020 9:04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88318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So what’s the magic powering Synapse Link?</a:t>
            </a:r>
            <a:b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First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So far, your operational data in Cosmos DB is internally stored in a row-oriented ‘transactional store’. This store is optimized for transactional reads/writes &amp;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Second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Now, we’re excited to bring you a fully-managed native ‘analytical store’ within Azure Cosmos DB container. Analytical store is a fully-isolated column-oriented store, optimized for typical analytical queries over large volumes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Your inserts, updates, deletes to operational data are </a:t>
            </a:r>
            <a:r>
              <a:rPr kumimoji="0" lang="en-US" sz="800" b="0" i="0" u="sng" strike="noStrike" kern="1200" cap="none" spc="0" normalizeH="0" baseline="0" noProof="0" dirty="0">
                <a:ln>
                  <a:noFill/>
                </a:ln>
                <a:solidFill>
                  <a:prstClr val="black"/>
                </a:solidFill>
                <a:effectLst/>
                <a:uLnTx/>
                <a:uFillTx/>
                <a:latin typeface="Calibri" panose="020F0502020204030204"/>
                <a:ea typeface="+mn-ea"/>
                <a:cs typeface="+mn-cs"/>
              </a:rPr>
              <a:t>automatically synced </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from transactional store to analytical store in near real-time within minutes. This ‘auto-sync’ capability does not consume RUs allocated for your operational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Third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Now with Synapse Link, you can connect Cosmos DB Analytical store with Synapse Analytics with a ‘single click’. This allows you to interchangeably query operational data in Cosmos DB using Spark &amp; SQL runtimes.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This enables you to build machine learning pipelines, BI dashboards and run big-data analytics in near real-time on your operational data.</a:t>
            </a:r>
          </a:p>
        </p:txBody>
      </p:sp>
      <p:sp>
        <p:nvSpPr>
          <p:cNvPr id="4" name="Slide Number Placeholder 3"/>
          <p:cNvSpPr>
            <a:spLocks noGrp="1"/>
          </p:cNvSpPr>
          <p:nvPr>
            <p:ph type="sldNum" sz="quarter" idx="5"/>
          </p:nvPr>
        </p:nvSpPr>
        <p:spPr/>
        <p:txBody>
          <a:bodyPr/>
          <a:lstStyle/>
          <a:p>
            <a:fld id="{87A25AB9-59B3-40C8-A1DA-698E11685C74}" type="slidenum">
              <a:rPr lang="en-US" smtClean="0"/>
              <a:t>8</a:t>
            </a:fld>
            <a:endParaRPr lang="en-US"/>
          </a:p>
        </p:txBody>
      </p:sp>
    </p:spTree>
    <p:extLst>
      <p:ext uri="{BB962C8B-B14F-4D97-AF65-F5344CB8AC3E}">
        <p14:creationId xmlns:p14="http://schemas.microsoft.com/office/powerpoint/2010/main" val="214812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30F9C751-0807-41CC-9FFB-BDAB3D1D4088}" type="slidenum">
              <a:rPr lang="en-US" smtClean="0"/>
              <a:t>9</a:t>
            </a:fld>
            <a:endParaRPr lang="en-US"/>
          </a:p>
        </p:txBody>
      </p:sp>
    </p:spTree>
    <p:extLst>
      <p:ext uri="{BB962C8B-B14F-4D97-AF65-F5344CB8AC3E}">
        <p14:creationId xmlns:p14="http://schemas.microsoft.com/office/powerpoint/2010/main" val="149543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30F9C751-0807-41CC-9FFB-BDAB3D1D4088}" type="slidenum">
              <a:rPr lang="en-US" smtClean="0"/>
              <a:t>11</a:t>
            </a:fld>
            <a:endParaRPr lang="en-US"/>
          </a:p>
        </p:txBody>
      </p:sp>
    </p:spTree>
    <p:extLst>
      <p:ext uri="{BB962C8B-B14F-4D97-AF65-F5344CB8AC3E}">
        <p14:creationId xmlns:p14="http://schemas.microsoft.com/office/powerpoint/2010/main" val="149543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E1BD-CBC9-42DB-B425-5D871BAB7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299C69-8B5E-4E95-927B-7586DBAF6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61B897-6823-403B-B693-D2E3E693FE8D}"/>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5" name="Footer Placeholder 4">
            <a:extLst>
              <a:ext uri="{FF2B5EF4-FFF2-40B4-BE49-F238E27FC236}">
                <a16:creationId xmlns:a16="http://schemas.microsoft.com/office/drawing/2014/main" id="{AC3F86CA-DD4A-4B8A-A06E-BCD9A7FD2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6C24B-83C9-40D1-A362-6EB478B06876}"/>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219953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B0D90-1E4F-4CEC-904C-13BB1F0D8C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A3FF3B-B048-449B-AE5B-0E6C6601B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DDBDD-514E-45A1-A3BE-0C044389AEDB}"/>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5" name="Footer Placeholder 4">
            <a:extLst>
              <a:ext uri="{FF2B5EF4-FFF2-40B4-BE49-F238E27FC236}">
                <a16:creationId xmlns:a16="http://schemas.microsoft.com/office/drawing/2014/main" id="{651EFAAE-FF08-41DA-9DA6-4A97F0A5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FAEA4-1A8F-4909-98BB-8EA1010985EA}"/>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36990420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08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963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1166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1595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279069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00542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78299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BBEC-C4E3-4F4C-A081-AB00655291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F58263-0BEC-4686-AE1B-D8F79837C8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BDC343-3358-4622-927D-5FB41FC7E7EB}"/>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5" name="Footer Placeholder 4">
            <a:extLst>
              <a:ext uri="{FF2B5EF4-FFF2-40B4-BE49-F238E27FC236}">
                <a16:creationId xmlns:a16="http://schemas.microsoft.com/office/drawing/2014/main" id="{6DD86A67-E77F-4C29-83B8-92765183F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780AE-7C73-4A0D-9CB4-0AE986F465B2}"/>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2341252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5D17-25A1-42BF-8A9F-C140FA13A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EEE51-E089-44EA-907B-F7CA8E8B9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2402C-5DB7-4D85-BAD3-469BCBC04EC6}"/>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5" name="Footer Placeholder 4">
            <a:extLst>
              <a:ext uri="{FF2B5EF4-FFF2-40B4-BE49-F238E27FC236}">
                <a16:creationId xmlns:a16="http://schemas.microsoft.com/office/drawing/2014/main" id="{14BB2E3E-EFD3-45D2-A796-B1E6AF337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659FC-BFAD-495B-ACB4-5258E7F7FB66}"/>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7851952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823-0D8B-4ACC-9091-DAF38323DA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991E5B-5C5B-402F-A89F-1CE15DE05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681CDE-DAE6-43F8-A50B-65F2EAA89E3B}"/>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5" name="Footer Placeholder 4">
            <a:extLst>
              <a:ext uri="{FF2B5EF4-FFF2-40B4-BE49-F238E27FC236}">
                <a16:creationId xmlns:a16="http://schemas.microsoft.com/office/drawing/2014/main" id="{15FA5C0F-4012-48FE-8C81-764FE7FB5B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24CDF-C4BA-4ECE-9E71-8DC69233A80F}"/>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11424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54E78-AEBE-44B3-A7A8-0CC533B5B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B1F882-7678-45CF-9EEB-EB0FA08F1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7E68F-9129-415A-88EB-745865A93181}"/>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5" name="Footer Placeholder 4">
            <a:extLst>
              <a:ext uri="{FF2B5EF4-FFF2-40B4-BE49-F238E27FC236}">
                <a16:creationId xmlns:a16="http://schemas.microsoft.com/office/drawing/2014/main" id="{5893E21C-5028-4BE6-AB6C-EF64E6DFF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772EA-CB95-4A00-8421-60A2A1530902}"/>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11285587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6C05-9837-4C8C-BEE1-0E78B21BC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357B05-414C-4BDE-8F35-FF441D03B4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CAFCC-87C6-497F-B107-1878557C33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DC25C0-3A79-4FEB-A11F-D3435B97D606}"/>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6" name="Footer Placeholder 5">
            <a:extLst>
              <a:ext uri="{FF2B5EF4-FFF2-40B4-BE49-F238E27FC236}">
                <a16:creationId xmlns:a16="http://schemas.microsoft.com/office/drawing/2014/main" id="{CD99B506-2580-4008-A1A0-773D61365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A755B-35E2-46DF-99E2-EF448B627A56}"/>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774940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FDCA-7D64-46E3-A9DD-16A8C62F70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E4802-D787-42C6-BD7C-1114D57CD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D3E5C2-82C2-462D-A8C2-66300375F4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2810E8-C7D7-4D8F-84D8-3108CC40AC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4B144-4390-4032-986A-9CD551FD56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8E85A8-2C5C-4045-BBD5-3471C4C3A4EF}"/>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8" name="Footer Placeholder 7">
            <a:extLst>
              <a:ext uri="{FF2B5EF4-FFF2-40B4-BE49-F238E27FC236}">
                <a16:creationId xmlns:a16="http://schemas.microsoft.com/office/drawing/2014/main" id="{D9968975-2D37-401C-82AD-270388F473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3EB420-B4DB-43D1-9F94-9E59BED375B3}"/>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6920509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80BA-7B51-4868-9490-B92056DD15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46766E-8E69-42A3-B5DA-CB1002564B3A}"/>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4" name="Footer Placeholder 3">
            <a:extLst>
              <a:ext uri="{FF2B5EF4-FFF2-40B4-BE49-F238E27FC236}">
                <a16:creationId xmlns:a16="http://schemas.microsoft.com/office/drawing/2014/main" id="{321B238C-D8B0-4FAB-B4DF-FC74DFC951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4FD7D-3014-44F8-9C23-09680B09CA45}"/>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3849958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57550-5C8E-4F29-9A07-C8E7CF0F676A}"/>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3" name="Footer Placeholder 2">
            <a:extLst>
              <a:ext uri="{FF2B5EF4-FFF2-40B4-BE49-F238E27FC236}">
                <a16:creationId xmlns:a16="http://schemas.microsoft.com/office/drawing/2014/main" id="{AE57DC5D-CE03-44E5-91C0-8E626ADE0B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8038B1-A722-4485-A8C5-43AFEC774FF7}"/>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35906588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9D56-2274-475A-BCAC-C5169E2A9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7BB969-F62A-4359-861F-CF480C3906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C50261-C9E9-4D26-AE64-580771493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3476F5-5CC3-421F-80D7-CAC03D7917E4}"/>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6" name="Footer Placeholder 5">
            <a:extLst>
              <a:ext uri="{FF2B5EF4-FFF2-40B4-BE49-F238E27FC236}">
                <a16:creationId xmlns:a16="http://schemas.microsoft.com/office/drawing/2014/main" id="{4421E423-F39C-4C87-AC3E-702F4721DF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59B47-5D4C-436C-90D7-5016B294FF83}"/>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5030227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095F-5304-4321-8E61-7BD275769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1011AF-B2BD-4884-B36E-0EA962D3F3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099095-1762-4C96-ADFD-E591CA947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18E76-6D12-44CE-BDD2-D0C5CDF76131}"/>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6" name="Footer Placeholder 5">
            <a:extLst>
              <a:ext uri="{FF2B5EF4-FFF2-40B4-BE49-F238E27FC236}">
                <a16:creationId xmlns:a16="http://schemas.microsoft.com/office/drawing/2014/main" id="{F6F6FC9F-1472-4805-BE30-002F0735F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F4D57-9085-46A7-B838-B3D1152ED3F8}"/>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4497769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5A1C-3D14-4EAC-A736-C774374A8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B02E-6BC9-45E0-BCF7-F99CA2D350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A7CF0-C766-4D75-9E36-3577C4A744FE}"/>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5" name="Footer Placeholder 4">
            <a:extLst>
              <a:ext uri="{FF2B5EF4-FFF2-40B4-BE49-F238E27FC236}">
                <a16:creationId xmlns:a16="http://schemas.microsoft.com/office/drawing/2014/main" id="{CFEB7646-6A4C-4D9A-9BB3-113E5590B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C55F0-19DB-45B0-8423-D098DA890604}"/>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18533010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C4BE61-ED71-4891-8322-832D917AAE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62FCFF-201E-439B-A1FB-F748282C9C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10525-A184-4DE4-A31A-07376A3EB399}"/>
              </a:ext>
            </a:extLst>
          </p:cNvPr>
          <p:cNvSpPr>
            <a:spLocks noGrp="1"/>
          </p:cNvSpPr>
          <p:nvPr>
            <p:ph type="dt" sz="half" idx="10"/>
          </p:nvPr>
        </p:nvSpPr>
        <p:spPr/>
        <p:txBody>
          <a:bodyPr/>
          <a:lstStyle/>
          <a:p>
            <a:fld id="{95234050-D8FD-44E2-B720-3AE95BC34D5D}" type="datetimeFigureOut">
              <a:rPr lang="en-US" smtClean="0"/>
              <a:t>5/26/2020</a:t>
            </a:fld>
            <a:endParaRPr lang="en-US"/>
          </a:p>
        </p:txBody>
      </p:sp>
      <p:sp>
        <p:nvSpPr>
          <p:cNvPr id="5" name="Footer Placeholder 4">
            <a:extLst>
              <a:ext uri="{FF2B5EF4-FFF2-40B4-BE49-F238E27FC236}">
                <a16:creationId xmlns:a16="http://schemas.microsoft.com/office/drawing/2014/main" id="{97F9AD8E-CA5B-4C53-B17E-5A9E74DC2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2E5788-AE5F-4AE3-80F5-60F8B0B680C8}"/>
              </a:ext>
            </a:extLst>
          </p:cNvPr>
          <p:cNvSpPr>
            <a:spLocks noGrp="1"/>
          </p:cNvSpPr>
          <p:nvPr>
            <p:ph type="sldNum" sz="quarter" idx="12"/>
          </p:nvPr>
        </p:nvSpPr>
        <p:spPr/>
        <p:txBody>
          <a:bodyPr/>
          <a:lstStyle/>
          <a:p>
            <a:fld id="{7A81A97C-116F-44CE-B27A-7FBB1856453B}" type="slidenum">
              <a:rPr lang="en-US" smtClean="0"/>
              <a:t>‹#›</a:t>
            </a:fld>
            <a:endParaRPr lang="en-US"/>
          </a:p>
        </p:txBody>
      </p:sp>
    </p:spTree>
    <p:extLst>
      <p:ext uri="{BB962C8B-B14F-4D97-AF65-F5344CB8AC3E}">
        <p14:creationId xmlns:p14="http://schemas.microsoft.com/office/powerpoint/2010/main" val="85909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076804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479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04165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6814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285471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Slide">
    <p:bg>
      <p:bgPr>
        <a:solidFill>
          <a:srgbClr val="002050"/>
        </a:solidFill>
        <a:effectLst/>
      </p:bgPr>
    </p:bg>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B8201468-E512-4F64-9F04-99DD01DC42A1}"/>
              </a:ext>
            </a:extLst>
          </p:cNvPr>
          <p:cNvGrpSpPr>
            <a:grpSpLocks noChangeAspect="1"/>
          </p:cNvGrpSpPr>
          <p:nvPr userDrawn="1"/>
        </p:nvGrpSpPr>
        <p:grpSpPr bwMode="auto">
          <a:xfrm>
            <a:off x="2250358" y="-15027"/>
            <a:ext cx="11562736" cy="16617597"/>
            <a:chOff x="3100" y="-1086"/>
            <a:chExt cx="4520" cy="6496"/>
          </a:xfrm>
        </p:grpSpPr>
        <p:sp>
          <p:nvSpPr>
            <p:cNvPr id="9" name="AutoShape 3">
              <a:extLst>
                <a:ext uri="{FF2B5EF4-FFF2-40B4-BE49-F238E27FC236}">
                  <a16:creationId xmlns:a16="http://schemas.microsoft.com/office/drawing/2014/main" id="{2AD7485B-5A40-48A9-8AC5-E072DFCD4E93}"/>
                </a:ext>
              </a:extLst>
            </p:cNvPr>
            <p:cNvSpPr>
              <a:spLocks noChangeAspect="1" noChangeArrowheads="1" noTextEdit="1"/>
            </p:cNvSpPr>
            <p:nvPr/>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B0D169F6-A031-4EE0-B45D-57BE4CF32F29}"/>
                </a:ext>
              </a:extLst>
            </p:cNvPr>
            <p:cNvSpPr>
              <a:spLocks/>
            </p:cNvSpPr>
            <p:nvPr/>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5B55E279-A5C4-424E-918C-07C20D96BF14}"/>
                </a:ext>
              </a:extLst>
            </p:cNvPr>
            <p:cNvSpPr>
              <a:spLocks/>
            </p:cNvSpPr>
            <p:nvPr/>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18B9EB0-58C1-4C90-80A4-6E4B1721D21B}"/>
                </a:ext>
              </a:extLst>
            </p:cNvPr>
            <p:cNvSpPr>
              <a:spLocks/>
            </p:cNvSpPr>
            <p:nvPr/>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0C0F6B8E-6F30-4102-86EA-2A31FED6CDEC}"/>
                </a:ext>
              </a:extLst>
            </p:cNvPr>
            <p:cNvSpPr>
              <a:spLocks/>
            </p:cNvSpPr>
            <p:nvPr/>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C1DD410E-1A37-4382-9513-255EE9D7780F}"/>
                </a:ext>
              </a:extLst>
            </p:cNvPr>
            <p:cNvSpPr>
              <a:spLocks/>
            </p:cNvSpPr>
            <p:nvPr/>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13267C5B-0DB4-4721-98D6-8AF61087D2BF}"/>
                </a:ext>
              </a:extLst>
            </p:cNvPr>
            <p:cNvSpPr>
              <a:spLocks/>
            </p:cNvSpPr>
            <p:nvPr/>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AED65363-568F-4E10-8262-8D1BAD847D8A}"/>
                </a:ext>
              </a:extLst>
            </p:cNvPr>
            <p:cNvSpPr>
              <a:spLocks/>
            </p:cNvSpPr>
            <p:nvPr/>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49E4FE22-A2D0-4FFE-A44F-B9A8A9C57D9C}"/>
                </a:ext>
              </a:extLst>
            </p:cNvPr>
            <p:cNvSpPr>
              <a:spLocks/>
            </p:cNvSpPr>
            <p:nvPr/>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527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3261746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703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61EB-994B-4E3F-A40B-B19486B264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BA5D3D-7634-4230-9471-1FCD9D6151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EE00B-CC36-4B10-A15A-6F7BD51B2984}"/>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5" name="Footer Placeholder 4">
            <a:extLst>
              <a:ext uri="{FF2B5EF4-FFF2-40B4-BE49-F238E27FC236}">
                <a16:creationId xmlns:a16="http://schemas.microsoft.com/office/drawing/2014/main" id="{C60D1737-59D3-46CC-8533-708EFBAA0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6351-3398-44B0-9BF6-91B13294D6CA}"/>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1509279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1391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785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200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rgbClr val="0079D5"/>
                </a:solidFill>
              </a:defRPr>
            </a:lvl1pPr>
          </a:lstStyle>
          <a:p>
            <a:r>
              <a:rPr lang="en-US"/>
              <a:t>Click to edit Master title style</a:t>
            </a:r>
          </a:p>
        </p:txBody>
      </p:sp>
    </p:spTree>
    <p:extLst>
      <p:ext uri="{BB962C8B-B14F-4D97-AF65-F5344CB8AC3E}">
        <p14:creationId xmlns:p14="http://schemas.microsoft.com/office/powerpoint/2010/main" val="10554148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263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gradFill>
                  <a:gsLst>
                    <a:gs pos="8780">
                      <a:srgbClr val="002050"/>
                    </a:gs>
                    <a:gs pos="31000">
                      <a:srgbClr val="002050"/>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12596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8780">
                      <a:srgbClr val="002050"/>
                    </a:gs>
                    <a:gs pos="31000">
                      <a:srgbClr val="002050"/>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7281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063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0635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9665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6872-5C33-49E9-9A89-A2BAE34152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6D2A1B-96B7-4581-A4B8-4715B12236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76A8A-4EBF-4956-BAEE-F08E959149D6}"/>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5" name="Footer Placeholder 4">
            <a:extLst>
              <a:ext uri="{FF2B5EF4-FFF2-40B4-BE49-F238E27FC236}">
                <a16:creationId xmlns:a16="http://schemas.microsoft.com/office/drawing/2014/main" id="{A38C18CF-52AB-4462-B11A-579D7DF3F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8CEFF-F244-473C-A5FE-3DD3B38146F2}"/>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657840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25509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4">
            <a:extLst>
              <a:ext uri="{FF2B5EF4-FFF2-40B4-BE49-F238E27FC236}">
                <a16:creationId xmlns:a16="http://schemas.microsoft.com/office/drawing/2014/main" id="{3DE4E804-6D38-4511-A586-F1E2AB25AF2F}"/>
              </a:ext>
            </a:extLst>
          </p:cNvPr>
          <p:cNvGrpSpPr>
            <a:grpSpLocks noChangeAspect="1"/>
          </p:cNvGrpSpPr>
          <p:nvPr userDrawn="1"/>
        </p:nvGrpSpPr>
        <p:grpSpPr bwMode="auto">
          <a:xfrm>
            <a:off x="4921250" y="0"/>
            <a:ext cx="7175500" cy="6858000"/>
            <a:chOff x="3100" y="0"/>
            <a:chExt cx="4520" cy="4320"/>
          </a:xfrm>
        </p:grpSpPr>
        <p:sp>
          <p:nvSpPr>
            <p:cNvPr id="7" name="AutoShape 3">
              <a:extLst>
                <a:ext uri="{FF2B5EF4-FFF2-40B4-BE49-F238E27FC236}">
                  <a16:creationId xmlns:a16="http://schemas.microsoft.com/office/drawing/2014/main" id="{5DED8F05-565A-424B-A5DA-FC70C230D0BA}"/>
                </a:ext>
              </a:extLst>
            </p:cNvPr>
            <p:cNvSpPr>
              <a:spLocks noChangeAspect="1" noChangeArrowheads="1" noTextEdit="1"/>
            </p:cNvSpPr>
            <p:nvPr/>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45F2033-A703-4E0F-831F-B69FFF587F7C}"/>
                </a:ext>
              </a:extLst>
            </p:cNvPr>
            <p:cNvSpPr>
              <a:spLocks/>
            </p:cNvSpPr>
            <p:nvPr/>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F2A6A188-6FC7-4D99-A05E-396843F61190}"/>
                </a:ext>
              </a:extLst>
            </p:cNvPr>
            <p:cNvSpPr>
              <a:spLocks/>
            </p:cNvSpPr>
            <p:nvPr/>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8672795C-E469-4614-9C50-2D7791C3355B}"/>
                </a:ext>
              </a:extLst>
            </p:cNvPr>
            <p:cNvSpPr>
              <a:spLocks/>
            </p:cNvSpPr>
            <p:nvPr/>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1C02CFCB-774A-4B0C-A3B2-08FA3761210F}"/>
                </a:ext>
              </a:extLst>
            </p:cNvPr>
            <p:cNvSpPr>
              <a:spLocks/>
            </p:cNvSpPr>
            <p:nvPr/>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B610B44B-BF5F-4355-9BA9-BECB2F1965A1}"/>
                </a:ext>
              </a:extLst>
            </p:cNvPr>
            <p:cNvSpPr>
              <a:spLocks/>
            </p:cNvSpPr>
            <p:nvPr/>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B22FB42D-9A07-49CC-9FC6-E2BD862A7339}"/>
                </a:ext>
              </a:extLst>
            </p:cNvPr>
            <p:cNvSpPr>
              <a:spLocks/>
            </p:cNvSpPr>
            <p:nvPr/>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BE1FF1B-E512-4852-B1AF-74E574CAD728}"/>
                </a:ext>
              </a:extLst>
            </p:cNvPr>
            <p:cNvSpPr>
              <a:spLocks/>
            </p:cNvSpPr>
            <p:nvPr/>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4137D8A-176C-4E56-A7E9-088A4154DF78}"/>
                </a:ext>
              </a:extLst>
            </p:cNvPr>
            <p:cNvSpPr>
              <a:spLocks/>
            </p:cNvSpPr>
            <p:nvPr/>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9544D8A6-33FA-4226-A0CF-1DF60E959E07}"/>
                </a:ext>
              </a:extLst>
            </p:cNvPr>
            <p:cNvSpPr>
              <a:spLocks/>
            </p:cNvSpPr>
            <p:nvPr/>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2733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1733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18984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4" name="Group 4">
            <a:extLst>
              <a:ext uri="{FF2B5EF4-FFF2-40B4-BE49-F238E27FC236}">
                <a16:creationId xmlns:a16="http://schemas.microsoft.com/office/drawing/2014/main" id="{AABEF61E-54A5-410A-B15C-E91C10E2A454}"/>
              </a:ext>
            </a:extLst>
          </p:cNvPr>
          <p:cNvGrpSpPr>
            <a:grpSpLocks noChangeAspect="1"/>
          </p:cNvGrpSpPr>
          <p:nvPr userDrawn="1"/>
        </p:nvGrpSpPr>
        <p:grpSpPr bwMode="auto">
          <a:xfrm>
            <a:off x="4921250" y="0"/>
            <a:ext cx="7175500" cy="6858000"/>
            <a:chOff x="3100" y="0"/>
            <a:chExt cx="4520" cy="4320"/>
          </a:xfrm>
        </p:grpSpPr>
        <p:sp>
          <p:nvSpPr>
            <p:cNvPr id="5" name="AutoShape 3">
              <a:extLst>
                <a:ext uri="{FF2B5EF4-FFF2-40B4-BE49-F238E27FC236}">
                  <a16:creationId xmlns:a16="http://schemas.microsoft.com/office/drawing/2014/main" id="{847CBCA0-95FC-409F-B7B0-3D8A8A64B3CB}"/>
                </a:ext>
              </a:extLst>
            </p:cNvPr>
            <p:cNvSpPr>
              <a:spLocks noChangeAspect="1" noChangeArrowheads="1" noTextEdit="1"/>
            </p:cNvSpPr>
            <p:nvPr/>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BCF1FB2D-29DC-47AD-AB65-4491F6DEC5EC}"/>
                </a:ext>
              </a:extLst>
            </p:cNvPr>
            <p:cNvSpPr>
              <a:spLocks/>
            </p:cNvSpPr>
            <p:nvPr/>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1432CCA8-9B95-48AB-8FA7-9082675DDF5D}"/>
                </a:ext>
              </a:extLst>
            </p:cNvPr>
            <p:cNvSpPr>
              <a:spLocks/>
            </p:cNvSpPr>
            <p:nvPr/>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DCC7153C-8A48-477B-A180-2E758D4166BE}"/>
                </a:ext>
              </a:extLst>
            </p:cNvPr>
            <p:cNvSpPr>
              <a:spLocks/>
            </p:cNvSpPr>
            <p:nvPr/>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04BAC16-1D83-438E-9D39-ACB4F7959168}"/>
                </a:ext>
              </a:extLst>
            </p:cNvPr>
            <p:cNvSpPr>
              <a:spLocks/>
            </p:cNvSpPr>
            <p:nvPr/>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4AC091B6-0D0F-4929-844E-C9B4CB9EF568}"/>
                </a:ext>
              </a:extLst>
            </p:cNvPr>
            <p:cNvSpPr>
              <a:spLocks/>
            </p:cNvSpPr>
            <p:nvPr/>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69D4C19F-F86B-4B21-A9E7-1A1299D3D812}"/>
                </a:ext>
              </a:extLst>
            </p:cNvPr>
            <p:cNvSpPr>
              <a:spLocks/>
            </p:cNvSpPr>
            <p:nvPr/>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F0C1376F-2D8C-47B4-B825-DE575CBA6E69}"/>
                </a:ext>
              </a:extLst>
            </p:cNvPr>
            <p:cNvSpPr>
              <a:spLocks/>
            </p:cNvSpPr>
            <p:nvPr/>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EC850393-0D25-42C3-BBC1-287F8141D0E3}"/>
                </a:ext>
              </a:extLst>
            </p:cNvPr>
            <p:cNvSpPr>
              <a:spLocks/>
            </p:cNvSpPr>
            <p:nvPr/>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248E1A2F-701D-4A60-BC72-CF2F405A64AB}"/>
                </a:ext>
              </a:extLst>
            </p:cNvPr>
            <p:cNvSpPr>
              <a:spLocks/>
            </p:cNvSpPr>
            <p:nvPr/>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1603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022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00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682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623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0079D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553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955A-3EFF-465D-8A5A-013787F4F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A58C8F-F867-40B1-BEBC-F7A0EBEF9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1D35F4-B3D8-4A90-9423-194FF5AD3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E32D9-B286-4B4A-A9AD-EFC5A983DE99}"/>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6" name="Footer Placeholder 5">
            <a:extLst>
              <a:ext uri="{FF2B5EF4-FFF2-40B4-BE49-F238E27FC236}">
                <a16:creationId xmlns:a16="http://schemas.microsoft.com/office/drawing/2014/main" id="{FD98BE9E-E9DD-4C75-8FD3-101603BFB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D1EEF-938C-49EA-970E-BBCA5D8E46B5}"/>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2037540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67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508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8857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109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36875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00205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grpSp>
        <p:nvGrpSpPr>
          <p:cNvPr id="2" name="Group 4">
            <a:extLst>
              <a:ext uri="{FF2B5EF4-FFF2-40B4-BE49-F238E27FC236}">
                <a16:creationId xmlns:a16="http://schemas.microsoft.com/office/drawing/2014/main" id="{D6304431-4098-4030-A047-C9A9F27CCC69}"/>
              </a:ext>
            </a:extLst>
          </p:cNvPr>
          <p:cNvGrpSpPr>
            <a:grpSpLocks noChangeAspect="1"/>
          </p:cNvGrpSpPr>
          <p:nvPr/>
        </p:nvGrpSpPr>
        <p:grpSpPr bwMode="auto">
          <a:xfrm>
            <a:off x="4921250" y="0"/>
            <a:ext cx="7175500" cy="6858000"/>
            <a:chOff x="3100" y="0"/>
            <a:chExt cx="4520" cy="4320"/>
          </a:xfrm>
        </p:grpSpPr>
        <p:sp>
          <p:nvSpPr>
            <p:cNvPr id="3" name="AutoShape 3">
              <a:extLst>
                <a:ext uri="{FF2B5EF4-FFF2-40B4-BE49-F238E27FC236}">
                  <a16:creationId xmlns:a16="http://schemas.microsoft.com/office/drawing/2014/main" id="{7C37460E-CA74-4BC0-9D74-9AB641DC12DA}"/>
                </a:ext>
              </a:extLst>
            </p:cNvPr>
            <p:cNvSpPr>
              <a:spLocks noChangeAspect="1" noChangeArrowheads="1" noTextEdit="1"/>
            </p:cNvSpPr>
            <p:nvPr/>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1EE971CC-8C89-4C40-8CFA-5586910584C6}"/>
                </a:ext>
              </a:extLst>
            </p:cNvPr>
            <p:cNvSpPr>
              <a:spLocks/>
            </p:cNvSpPr>
            <p:nvPr/>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401311FD-FF65-4AAC-895E-A78E2DA8D6B8}"/>
                </a:ext>
              </a:extLst>
            </p:cNvPr>
            <p:cNvSpPr>
              <a:spLocks/>
            </p:cNvSpPr>
            <p:nvPr/>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2869754-A742-461A-A541-9D4C2F482162}"/>
                </a:ext>
              </a:extLst>
            </p:cNvPr>
            <p:cNvSpPr>
              <a:spLocks/>
            </p:cNvSpPr>
            <p:nvPr/>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1FB60879-F507-427B-83FD-235DE0A9A4BE}"/>
                </a:ext>
              </a:extLst>
            </p:cNvPr>
            <p:cNvSpPr>
              <a:spLocks/>
            </p:cNvSpPr>
            <p:nvPr/>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F50D397E-6620-46C6-9B17-2FBA312C3EC2}"/>
                </a:ext>
              </a:extLst>
            </p:cNvPr>
            <p:cNvSpPr>
              <a:spLocks/>
            </p:cNvSpPr>
            <p:nvPr/>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78021A9D-219E-4E5B-BBFE-289F467EF5D4}"/>
                </a:ext>
              </a:extLst>
            </p:cNvPr>
            <p:cNvSpPr>
              <a:spLocks/>
            </p:cNvSpPr>
            <p:nvPr/>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3CD53F87-B072-4F4F-9711-0B73DC930AFC}"/>
                </a:ext>
              </a:extLst>
            </p:cNvPr>
            <p:cNvSpPr>
              <a:spLocks/>
            </p:cNvSpPr>
            <p:nvPr/>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AFB1C64-3385-4048-A928-D8CD89C4594C}"/>
                </a:ext>
              </a:extLst>
            </p:cNvPr>
            <p:cNvSpPr>
              <a:spLocks/>
            </p:cNvSpPr>
            <p:nvPr/>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4916DCA-CFE1-44CE-9E59-A2A4DF1686A4}"/>
                </a:ext>
              </a:extLst>
            </p:cNvPr>
            <p:cNvSpPr>
              <a:spLocks/>
            </p:cNvSpPr>
            <p:nvPr/>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 name="Picture 16">
            <a:extLst>
              <a:ext uri="{FF2B5EF4-FFF2-40B4-BE49-F238E27FC236}">
                <a16:creationId xmlns:a16="http://schemas.microsoft.com/office/drawing/2014/main" id="{6522604A-EA4E-43F4-8FA2-CED4BC134E0E}"/>
              </a:ext>
            </a:extLst>
          </p:cNvPr>
          <p:cNvPicPr>
            <a:picLocks noChangeAspect="1"/>
          </p:cNvPicPr>
          <p:nvPr/>
        </p:nvPicPr>
        <p:blipFill rotWithShape="1">
          <a:blip r:embed="rId3"/>
          <a:srcRect l="4961"/>
          <a:stretch/>
        </p:blipFill>
        <p:spPr>
          <a:xfrm>
            <a:off x="7259320" y="-3314700"/>
            <a:ext cx="1674720" cy="3314700"/>
          </a:xfrm>
          <a:prstGeom prst="rect">
            <a:avLst/>
          </a:prstGeom>
        </p:spPr>
      </p:pic>
    </p:spTree>
    <p:extLst>
      <p:ext uri="{BB962C8B-B14F-4D97-AF65-F5344CB8AC3E}">
        <p14:creationId xmlns:p14="http://schemas.microsoft.com/office/powerpoint/2010/main" val="367540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4">
            <a:extLst>
              <a:ext uri="{FF2B5EF4-FFF2-40B4-BE49-F238E27FC236}">
                <a16:creationId xmlns:a16="http://schemas.microsoft.com/office/drawing/2014/main" id="{264AE488-00F4-4473-806F-6A3F349BE5FA}"/>
              </a:ext>
            </a:extLst>
          </p:cNvPr>
          <p:cNvGrpSpPr>
            <a:grpSpLocks noChangeAspect="1"/>
          </p:cNvGrpSpPr>
          <p:nvPr/>
        </p:nvGrpSpPr>
        <p:grpSpPr bwMode="auto">
          <a:xfrm>
            <a:off x="4921250" y="0"/>
            <a:ext cx="7175500" cy="6858000"/>
            <a:chOff x="3100" y="0"/>
            <a:chExt cx="4520" cy="4320"/>
          </a:xfrm>
        </p:grpSpPr>
        <p:sp>
          <p:nvSpPr>
            <p:cNvPr id="7" name="AutoShape 3">
              <a:extLst>
                <a:ext uri="{FF2B5EF4-FFF2-40B4-BE49-F238E27FC236}">
                  <a16:creationId xmlns:a16="http://schemas.microsoft.com/office/drawing/2014/main" id="{81FA1760-7348-4069-86C8-23788EF30ADF}"/>
                </a:ext>
              </a:extLst>
            </p:cNvPr>
            <p:cNvSpPr>
              <a:spLocks noChangeAspect="1" noChangeArrowheads="1" noTextEdit="1"/>
            </p:cNvSpPr>
            <p:nvPr/>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606A48C1-ACA2-4619-8D4E-343B381F2F0F}"/>
                </a:ext>
              </a:extLst>
            </p:cNvPr>
            <p:cNvSpPr>
              <a:spLocks/>
            </p:cNvSpPr>
            <p:nvPr/>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5CDC488-2F01-4FF2-BA26-0E2531C7D164}"/>
                </a:ext>
              </a:extLst>
            </p:cNvPr>
            <p:cNvSpPr>
              <a:spLocks/>
            </p:cNvSpPr>
            <p:nvPr/>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34A9E9DA-C011-4E6D-8755-3B1F8E80660A}"/>
                </a:ext>
              </a:extLst>
            </p:cNvPr>
            <p:cNvSpPr>
              <a:spLocks/>
            </p:cNvSpPr>
            <p:nvPr/>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D7237204-FCDD-48AA-9B13-D3B7A31BD0C3}"/>
                </a:ext>
              </a:extLst>
            </p:cNvPr>
            <p:cNvSpPr>
              <a:spLocks/>
            </p:cNvSpPr>
            <p:nvPr/>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024DBA41-F533-4302-81B7-6A4689829483}"/>
                </a:ext>
              </a:extLst>
            </p:cNvPr>
            <p:cNvSpPr>
              <a:spLocks/>
            </p:cNvSpPr>
            <p:nvPr/>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9E1CE43E-372D-4354-93DD-95C8ABDB0623}"/>
                </a:ext>
              </a:extLst>
            </p:cNvPr>
            <p:cNvSpPr>
              <a:spLocks/>
            </p:cNvSpPr>
            <p:nvPr/>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A6F998E-B899-4D57-8809-98A091E537A0}"/>
                </a:ext>
              </a:extLst>
            </p:cNvPr>
            <p:cNvSpPr>
              <a:spLocks/>
            </p:cNvSpPr>
            <p:nvPr/>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86FAA6B2-AB1B-4DB0-81C1-7B5009DA5BCB}"/>
                </a:ext>
              </a:extLst>
            </p:cNvPr>
            <p:cNvSpPr>
              <a:spLocks/>
            </p:cNvSpPr>
            <p:nvPr/>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4A77C59-2A24-4973-8D5D-1FE5B8A92E91}"/>
                </a:ext>
              </a:extLst>
            </p:cNvPr>
            <p:cNvSpPr>
              <a:spLocks/>
            </p:cNvSpPr>
            <p:nvPr/>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5664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39307"/>
            <a:ext cx="4275896" cy="1689693"/>
          </a:xfrm>
        </p:spPr>
        <p:txBody>
          <a:bodyPr wrap="square">
            <a:spAutoFit/>
          </a:bodyPr>
          <a:lstStyle>
            <a:lvl1pPr marL="0" indent="0">
              <a:spcBef>
                <a:spcPts val="1200"/>
              </a:spcBef>
              <a:buNone/>
              <a:defRPr/>
            </a:lvl1pPr>
            <a:lvl2pPr marL="0" indent="0">
              <a:spcAft>
                <a:spcPts val="600"/>
              </a:spcAft>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75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B0D5-61A9-4BE9-9C82-5E02B38C9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C6DADA-0EEE-4F87-9716-44C2486B77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161DA0-9994-4622-803C-AA7B69B21EB1}"/>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5" name="Footer Placeholder 4">
            <a:extLst>
              <a:ext uri="{FF2B5EF4-FFF2-40B4-BE49-F238E27FC236}">
                <a16:creationId xmlns:a16="http://schemas.microsoft.com/office/drawing/2014/main" id="{A2DC2212-C7C2-4EC9-8C57-D4141F9C1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B7C57-19B8-478E-86F8-414F0D985DE5}"/>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2362696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D45F-6FB6-404C-8727-06830D049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2E362-2771-446B-BD01-76B56096C5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01CCC-8CCF-464F-8A17-8ED18357BAA0}"/>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5" name="Footer Placeholder 4">
            <a:extLst>
              <a:ext uri="{FF2B5EF4-FFF2-40B4-BE49-F238E27FC236}">
                <a16:creationId xmlns:a16="http://schemas.microsoft.com/office/drawing/2014/main" id="{542365C0-2473-4466-90F3-1655FE065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A062B-33A8-44C8-958E-3D40A018283D}"/>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5454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AEF7-3B59-4633-8D76-279A608345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8D3F25-6F70-453C-84F7-8CE2492FD4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DBAFBA-2E7C-4EB8-AC9B-5128A20689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F9823-103E-4A07-89A6-F7A09C588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688A-B9E8-4708-878C-15D0A72281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4AF85-20B5-4C6D-9CD9-56CC2D7DF913}"/>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8" name="Footer Placeholder 7">
            <a:extLst>
              <a:ext uri="{FF2B5EF4-FFF2-40B4-BE49-F238E27FC236}">
                <a16:creationId xmlns:a16="http://schemas.microsoft.com/office/drawing/2014/main" id="{F865B635-9996-4147-8705-29407E84B1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1B0217-D6D3-445C-B558-0D0EE837E4A3}"/>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3326519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B380-82F6-445F-8726-55304252C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49F5F-815E-4CA7-9A64-F1383772D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2F98F3-DB72-46BB-87F5-721B8B4CDC14}"/>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5" name="Footer Placeholder 4">
            <a:extLst>
              <a:ext uri="{FF2B5EF4-FFF2-40B4-BE49-F238E27FC236}">
                <a16:creationId xmlns:a16="http://schemas.microsoft.com/office/drawing/2014/main" id="{F72DC45C-F434-438F-A90A-DCC33F50D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8777-8BE6-48EB-87FF-E7BD895FD554}"/>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308621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EBAA-41B5-4BE5-8D62-BECE6B563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7B8DA-1845-4281-83ED-5C701849D5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0802D-2ACB-4ED8-A5D3-0CE1CFEE81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6B6D6F-6B3A-4504-A1A2-7AA9B9253EBA}"/>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6" name="Footer Placeholder 5">
            <a:extLst>
              <a:ext uri="{FF2B5EF4-FFF2-40B4-BE49-F238E27FC236}">
                <a16:creationId xmlns:a16="http://schemas.microsoft.com/office/drawing/2014/main" id="{CF7503BD-6B00-4DCE-BA4D-9D5C9CB70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CD151-76AB-44BC-B8F8-3F36AE40309F}"/>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42388550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109B-6AE9-4FAA-ADCB-4B66B87D63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535266-5E33-4799-AAA9-4C9339359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80D088-CE06-4A19-941E-8ACFFADE60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5C3DE8-418F-424B-B7C7-60D11C4F2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80B3E-5911-4F50-A077-93BD090738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F3E8A-4245-415E-80FA-B246BFCC3BC9}"/>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8" name="Footer Placeholder 7">
            <a:extLst>
              <a:ext uri="{FF2B5EF4-FFF2-40B4-BE49-F238E27FC236}">
                <a16:creationId xmlns:a16="http://schemas.microsoft.com/office/drawing/2014/main" id="{53C3D721-D480-474E-A5C3-D94D85E6CA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EA9A68-EBAC-4364-B874-F7859B6D51C5}"/>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40837451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714B-AC5A-411D-9A36-BA5940193C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C448F1-CEF5-4958-A952-3512E776990D}"/>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4" name="Footer Placeholder 3">
            <a:extLst>
              <a:ext uri="{FF2B5EF4-FFF2-40B4-BE49-F238E27FC236}">
                <a16:creationId xmlns:a16="http://schemas.microsoft.com/office/drawing/2014/main" id="{CA5FD0A6-873E-4A3F-9DAA-30204F06C8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7E16C1-0993-4E3C-8FE7-5C5F25109946}"/>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4742844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65650-D6EC-4918-BDE5-CEBA194F21AF}"/>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3" name="Footer Placeholder 2">
            <a:extLst>
              <a:ext uri="{FF2B5EF4-FFF2-40B4-BE49-F238E27FC236}">
                <a16:creationId xmlns:a16="http://schemas.microsoft.com/office/drawing/2014/main" id="{880E0783-AE57-4918-98A4-96637775AA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375F5-3B61-475F-9F63-5016D7B2F2E4}"/>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3994837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720-57C9-4501-AD3D-69C993C73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2AACFF-DB97-4C76-ADD2-0A04B6BD2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FA7E0-EA0C-42BF-B0AB-6ED6C67A3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EB6A4-2B27-4361-8E46-25F3663AE577}"/>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6" name="Footer Placeholder 5">
            <a:extLst>
              <a:ext uri="{FF2B5EF4-FFF2-40B4-BE49-F238E27FC236}">
                <a16:creationId xmlns:a16="http://schemas.microsoft.com/office/drawing/2014/main" id="{68EAB190-4AD1-435E-86D7-6EC445777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37C694-C699-400D-BC81-CF5690F1CFBC}"/>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28594178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30C7-822E-424C-9213-A292C8F9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1B383B-103F-4B10-BFBD-D258D4689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2DDE55-6581-469C-928E-3DDE1607A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CE43B-E028-442D-998C-964551A9742A}"/>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6" name="Footer Placeholder 5">
            <a:extLst>
              <a:ext uri="{FF2B5EF4-FFF2-40B4-BE49-F238E27FC236}">
                <a16:creationId xmlns:a16="http://schemas.microsoft.com/office/drawing/2014/main" id="{D4EEC96A-A105-4E92-9681-6672CA54F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E9CAC-F0CC-43D2-AA37-5DD8CDE2021B}"/>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34162581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206-F2B2-4462-B57C-8CC590513D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84F80-49F0-4FA8-9DE6-3718C52CDA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42873-158B-4683-8179-FB3AC23FD323}"/>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5" name="Footer Placeholder 4">
            <a:extLst>
              <a:ext uri="{FF2B5EF4-FFF2-40B4-BE49-F238E27FC236}">
                <a16:creationId xmlns:a16="http://schemas.microsoft.com/office/drawing/2014/main" id="{04521F7D-A76C-42C0-8D13-E835C7EC6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4B477-F78B-48A6-8629-286F82EA316C}"/>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34223051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1E138F-BA0F-410A-81F2-41A3A59F1C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4E37CD-F451-4D21-BBF1-1EAE7947D9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AE9AC-3457-48C0-AC1D-ED794C1AF98B}"/>
              </a:ext>
            </a:extLst>
          </p:cNvPr>
          <p:cNvSpPr>
            <a:spLocks noGrp="1"/>
          </p:cNvSpPr>
          <p:nvPr>
            <p:ph type="dt" sz="half" idx="10"/>
          </p:nvPr>
        </p:nvSpPr>
        <p:spPr/>
        <p:txBody>
          <a:bodyPr/>
          <a:lstStyle/>
          <a:p>
            <a:fld id="{A849960A-520C-4ED4-A87E-7A773FE9FA53}" type="datetimeFigureOut">
              <a:rPr lang="en-US" smtClean="0"/>
              <a:t>5/26/2020</a:t>
            </a:fld>
            <a:endParaRPr lang="en-US"/>
          </a:p>
        </p:txBody>
      </p:sp>
      <p:sp>
        <p:nvSpPr>
          <p:cNvPr id="5" name="Footer Placeholder 4">
            <a:extLst>
              <a:ext uri="{FF2B5EF4-FFF2-40B4-BE49-F238E27FC236}">
                <a16:creationId xmlns:a16="http://schemas.microsoft.com/office/drawing/2014/main" id="{CCA1BDFD-F5C6-49F3-8259-3B058EA27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B7740-552D-4875-AFB5-2CAF683E688B}"/>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27788372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6351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383E-B3B8-4AE7-9308-DFA580127D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7B2F6E-78DF-460B-9722-CB8D5D502C17}"/>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4" name="Footer Placeholder 3">
            <a:extLst>
              <a:ext uri="{FF2B5EF4-FFF2-40B4-BE49-F238E27FC236}">
                <a16:creationId xmlns:a16="http://schemas.microsoft.com/office/drawing/2014/main" id="{8A193825-1511-4DF5-B2AC-866611B34A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7BE3C5-0035-43DD-8F46-A5462B0A99E9}"/>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3386084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1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7530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056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8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9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995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366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916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77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4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7413AA-5A25-4209-80C4-3D368CBB4288}"/>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3" name="Footer Placeholder 2">
            <a:extLst>
              <a:ext uri="{FF2B5EF4-FFF2-40B4-BE49-F238E27FC236}">
                <a16:creationId xmlns:a16="http://schemas.microsoft.com/office/drawing/2014/main" id="{3C6BB72D-B86F-4514-A5A3-D4A050F58E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7A4F7-3DE8-4782-802A-63ABC30C3D3F}"/>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32056512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77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8268682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77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49942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6230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8027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28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364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41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1"/>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13762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6C32-1077-4171-947E-4C8602C281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5E14B2-E133-4388-B6B4-9D9CDA9A66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0E091-5F3C-4CF8-86F1-73C28DFAE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ED686-3B20-4755-BA39-6206C256B236}"/>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6" name="Footer Placeholder 5">
            <a:extLst>
              <a:ext uri="{FF2B5EF4-FFF2-40B4-BE49-F238E27FC236}">
                <a16:creationId xmlns:a16="http://schemas.microsoft.com/office/drawing/2014/main" id="{D1A47F6F-2400-467E-9172-E07AA5BE2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DB3F8-9507-486F-AF7E-7284C836E903}"/>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19575198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30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177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25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06192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559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00985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389768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16012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214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478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7D0E-E41F-4EC3-AE13-867FD409F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3871DD-3CA5-4829-AE24-D2FECB3318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1BA7F0-B3D9-42FD-A33D-C6FD27CF4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79D686-69C7-4FDD-AAD1-96F936C53B36}"/>
              </a:ext>
            </a:extLst>
          </p:cNvPr>
          <p:cNvSpPr>
            <a:spLocks noGrp="1"/>
          </p:cNvSpPr>
          <p:nvPr>
            <p:ph type="dt" sz="half" idx="10"/>
          </p:nvPr>
        </p:nvSpPr>
        <p:spPr/>
        <p:txBody>
          <a:bodyPr/>
          <a:lstStyle/>
          <a:p>
            <a:fld id="{127B976D-A848-4BD9-951F-63285A039824}" type="datetimeFigureOut">
              <a:rPr lang="en-US" smtClean="0"/>
              <a:t>5/26/2020</a:t>
            </a:fld>
            <a:endParaRPr lang="en-US"/>
          </a:p>
        </p:txBody>
      </p:sp>
      <p:sp>
        <p:nvSpPr>
          <p:cNvPr id="6" name="Footer Placeholder 5">
            <a:extLst>
              <a:ext uri="{FF2B5EF4-FFF2-40B4-BE49-F238E27FC236}">
                <a16:creationId xmlns:a16="http://schemas.microsoft.com/office/drawing/2014/main" id="{2402DE6B-2BE3-46C7-BF7A-330020C88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0F3CE-6FC7-4B65-BE30-E2431CD9ABF2}"/>
              </a:ext>
            </a:extLst>
          </p:cNvPr>
          <p:cNvSpPr>
            <a:spLocks noGrp="1"/>
          </p:cNvSpPr>
          <p:nvPr>
            <p:ph type="sldNum" sz="quarter" idx="12"/>
          </p:nvPr>
        </p:nvSpPr>
        <p:spPr/>
        <p:txBody>
          <a:bodyPr/>
          <a:lstStyle/>
          <a:p>
            <a:fld id="{5631E688-709C-439F-B2A1-1494DBFD3731}" type="slidenum">
              <a:rPr lang="en-US" smtClean="0"/>
              <a:t>‹#›</a:t>
            </a:fld>
            <a:endParaRPr lang="en-US"/>
          </a:p>
        </p:txBody>
      </p:sp>
    </p:spTree>
    <p:extLst>
      <p:ext uri="{BB962C8B-B14F-4D97-AF65-F5344CB8AC3E}">
        <p14:creationId xmlns:p14="http://schemas.microsoft.com/office/powerpoint/2010/main" val="406995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71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48424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3100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401344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4046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277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64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2938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5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88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4.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5.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6.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D451F-67B8-4406-8572-C6A803174C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42FAF0-EC0E-43FC-A661-9170E2C63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DE972-D2DA-422C-AF46-C09D8A998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B976D-A848-4BD9-951F-63285A039824}" type="datetimeFigureOut">
              <a:rPr lang="en-US" smtClean="0"/>
              <a:t>5/26/2020</a:t>
            </a:fld>
            <a:endParaRPr lang="en-US"/>
          </a:p>
        </p:txBody>
      </p:sp>
      <p:sp>
        <p:nvSpPr>
          <p:cNvPr id="5" name="Footer Placeholder 4">
            <a:extLst>
              <a:ext uri="{FF2B5EF4-FFF2-40B4-BE49-F238E27FC236}">
                <a16:creationId xmlns:a16="http://schemas.microsoft.com/office/drawing/2014/main" id="{FB210A66-3D0E-4AE8-8BC0-1C47BD760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8FB4F-9D9E-48D7-B141-DCFEA4EDAC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31E688-709C-439F-B2A1-1494DBFD3731}" type="slidenum">
              <a:rPr lang="en-US" smtClean="0"/>
              <a:t>‹#›</a:t>
            </a:fld>
            <a:endParaRPr lang="en-US"/>
          </a:p>
        </p:txBody>
      </p:sp>
    </p:spTree>
    <p:extLst>
      <p:ext uri="{BB962C8B-B14F-4D97-AF65-F5344CB8AC3E}">
        <p14:creationId xmlns:p14="http://schemas.microsoft.com/office/powerpoint/2010/main" val="404295632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5053" r:id="rId12"/>
    <p:sldLayoutId id="2147485054" r:id="rId13"/>
    <p:sldLayoutId id="2147485055" r:id="rId14"/>
    <p:sldLayoutId id="214748505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23316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5069" r:id="rId12"/>
    <p:sldLayoutId id="2147485070" r:id="rId13"/>
    <p:sldLayoutId id="2147485071" r:id="rId14"/>
    <p:sldLayoutId id="2147485072" r:id="rId15"/>
    <p:sldLayoutId id="2147485073"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rgbClr val="0079D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accent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4513CD-31E8-4438-B4C5-BE44CCB9DF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8B1C05-325C-4DE3-85F2-969E09C2C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84686-0B1B-491D-8B29-FF200D5892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49960A-520C-4ED4-A87E-7A773FE9FA53}" type="datetimeFigureOut">
              <a:rPr lang="en-US" smtClean="0"/>
              <a:t>5/26/2020</a:t>
            </a:fld>
            <a:endParaRPr lang="en-US"/>
          </a:p>
        </p:txBody>
      </p:sp>
      <p:sp>
        <p:nvSpPr>
          <p:cNvPr id="5" name="Footer Placeholder 4">
            <a:extLst>
              <a:ext uri="{FF2B5EF4-FFF2-40B4-BE49-F238E27FC236}">
                <a16:creationId xmlns:a16="http://schemas.microsoft.com/office/drawing/2014/main" id="{78460D49-D343-4633-9284-038D60D80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C882C1-D5A9-48B6-B7B3-CD259B24A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3499-EBE7-4CB5-BC0F-9AD89AF3BE99}" type="slidenum">
              <a:rPr lang="en-US" smtClean="0"/>
              <a:t>‹#›</a:t>
            </a:fld>
            <a:endParaRPr lang="en-US"/>
          </a:p>
        </p:txBody>
      </p:sp>
    </p:spTree>
    <p:extLst>
      <p:ext uri="{BB962C8B-B14F-4D97-AF65-F5344CB8AC3E}">
        <p14:creationId xmlns:p14="http://schemas.microsoft.com/office/powerpoint/2010/main" val="702631184"/>
      </p:ext>
    </p:extLst>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119470"/>
      </p:ext>
    </p:extLst>
  </p:cSld>
  <p:clrMap bg1="dk1" tx1="lt1" bg2="dk2" tx2="lt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5052" r:id="rId8"/>
    <p:sldLayoutId id="2147484936" r:id="rId9"/>
    <p:sldLayoutId id="2147485045" r:id="rId10"/>
    <p:sldLayoutId id="2147485046" r:id="rId11"/>
    <p:sldLayoutId id="2147485047" r:id="rId12"/>
    <p:sldLayoutId id="2147485051" r:id="rId13"/>
    <p:sldLayoutId id="2147485048" r:id="rId14"/>
    <p:sldLayoutId id="2147485049" r:id="rId15"/>
    <p:sldLayoutId id="2147485050" r:id="rId16"/>
    <p:sldLayoutId id="2147484943" r:id="rId17"/>
    <p:sldLayoutId id="2147484944" r:id="rId18"/>
    <p:sldLayoutId id="2147484945" r:id="rId19"/>
    <p:sldLayoutId id="214748494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9481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A316F-A06D-480E-B86C-B361CA465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EBC6AD-4EE1-41FE-B765-9E425FA78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913F2-F292-4A83-9DB1-3CD706B9B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34050-D8FD-44E2-B720-3AE95BC34D5D}" type="datetimeFigureOut">
              <a:rPr lang="en-US" smtClean="0"/>
              <a:t>5/26/2020</a:t>
            </a:fld>
            <a:endParaRPr lang="en-US"/>
          </a:p>
        </p:txBody>
      </p:sp>
      <p:sp>
        <p:nvSpPr>
          <p:cNvPr id="5" name="Footer Placeholder 4">
            <a:extLst>
              <a:ext uri="{FF2B5EF4-FFF2-40B4-BE49-F238E27FC236}">
                <a16:creationId xmlns:a16="http://schemas.microsoft.com/office/drawing/2014/main" id="{E82BA2DE-0B7B-4ADA-911C-E1D2DF55F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9BD911-B027-45DC-A8FC-17AE04955B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1A97C-116F-44CE-B27A-7FBB1856453B}" type="slidenum">
              <a:rPr lang="en-US" smtClean="0"/>
              <a:t>‹#›</a:t>
            </a:fld>
            <a:endParaRPr lang="en-US"/>
          </a:p>
        </p:txBody>
      </p:sp>
    </p:spTree>
    <p:extLst>
      <p:ext uri="{BB962C8B-B14F-4D97-AF65-F5344CB8AC3E}">
        <p14:creationId xmlns:p14="http://schemas.microsoft.com/office/powerpoint/2010/main" val="232685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cosmosdb-synapselink-samples" TargetMode="External"/><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0.xml"/><Relationship Id="rId5" Type="http://schemas.openxmlformats.org/officeDocument/2006/relationships/hyperlink" Target="https://www.youtube.com/azurecosmosdb" TargetMode="Externa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3.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3.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3.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3.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3.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3.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3.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3.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3.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3.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3.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3.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3.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19.svg"/></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3.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3.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3.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3.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3.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3.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3.xml"/></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3.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3.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3.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3.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3.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0.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36.svg"/><Relationship Id="rId11" Type="http://schemas.microsoft.com/office/2007/relationships/hdphoto" Target="../media/hdphoto1.wdp"/><Relationship Id="rId5" Type="http://schemas.openxmlformats.org/officeDocument/2006/relationships/image" Target="../media/image35.png"/><Relationship Id="rId15" Type="http://schemas.microsoft.com/office/2007/relationships/hdphoto" Target="../media/hdphoto3.wdp"/><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sv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B4EB9EA-0CB6-438B-880D-936F5A04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688" y="2676479"/>
            <a:ext cx="5937143" cy="2246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EA1664-0375-4DA8-9ED8-A0CF7A290D2D}"/>
              </a:ext>
            </a:extLst>
          </p:cNvPr>
          <p:cNvSpPr txBox="1"/>
          <p:nvPr/>
        </p:nvSpPr>
        <p:spPr>
          <a:xfrm>
            <a:off x="1395339" y="1159303"/>
            <a:ext cx="9401318" cy="1323439"/>
          </a:xfrm>
          <a:prstGeom prst="rect">
            <a:avLst/>
          </a:prstGeom>
          <a:noFill/>
        </p:spPr>
        <p:txBody>
          <a:bodyPr wrap="square" rtlCol="0">
            <a:spAutoFit/>
          </a:bodyPr>
          <a:lstStyle/>
          <a:p>
            <a:r>
              <a:rPr lang="en-US" sz="1600" dirty="0">
                <a:solidFill>
                  <a:schemeClr val="accent1"/>
                </a:solidFill>
                <a:cs typeface="Segoe UI Semilight" panose="020B0402040204020203" pitchFamily="34" charset="0"/>
              </a:rPr>
              <a:t>A retailer </a:t>
            </a:r>
            <a:r>
              <a:rPr lang="en-US" sz="1600" b="0" dirty="0">
                <a:solidFill>
                  <a:schemeClr val="accent1"/>
                </a:solidFill>
                <a:effectLst/>
                <a:cs typeface="Segoe UI Semilight" panose="020B0402040204020203" pitchFamily="34" charset="0"/>
              </a:rPr>
              <a:t>looking to build their new-age supply chain management platform on Azure Cosmos DB</a:t>
            </a:r>
          </a:p>
          <a:p>
            <a:br>
              <a:rPr lang="en-US" sz="1600" b="0" dirty="0">
                <a:solidFill>
                  <a:schemeClr val="accent1"/>
                </a:solidFill>
                <a:effectLst/>
                <a:cs typeface="Segoe UI Semilight" panose="020B0402040204020203" pitchFamily="34" charset="0"/>
              </a:rPr>
            </a:br>
            <a:r>
              <a:rPr lang="en-US" sz="1600" b="0" dirty="0">
                <a:solidFill>
                  <a:schemeClr val="accent1"/>
                </a:solidFill>
                <a:effectLst/>
                <a:cs typeface="Segoe UI Semilight" panose="020B0402040204020203" pitchFamily="34" charset="0"/>
              </a:rPr>
              <a:t>The supply chain management system tracks retail operations across 1000s of locations across the world and tracks inventory across the 100s of product SKUs sold</a:t>
            </a:r>
          </a:p>
          <a:p>
            <a:endParaRPr lang="en-US" sz="1600" dirty="0">
              <a:solidFill>
                <a:schemeClr val="accent1"/>
              </a:solidFill>
              <a:cs typeface="Segoe UI Semilight" panose="020B0402040204020203" pitchFamily="34" charset="0"/>
            </a:endParaRPr>
          </a:p>
        </p:txBody>
      </p:sp>
      <p:sp>
        <p:nvSpPr>
          <p:cNvPr id="7" name="TextBox 6">
            <a:extLst>
              <a:ext uri="{FF2B5EF4-FFF2-40B4-BE49-F238E27FC236}">
                <a16:creationId xmlns:a16="http://schemas.microsoft.com/office/drawing/2014/main" id="{6370487C-7572-4DEC-9782-A39505BE1BDA}"/>
              </a:ext>
            </a:extLst>
          </p:cNvPr>
          <p:cNvSpPr txBox="1"/>
          <p:nvPr/>
        </p:nvSpPr>
        <p:spPr>
          <a:xfrm>
            <a:off x="488499" y="5418698"/>
            <a:ext cx="10923021" cy="830997"/>
          </a:xfrm>
          <a:prstGeom prst="rect">
            <a:avLst/>
          </a:prstGeom>
          <a:noFill/>
        </p:spPr>
        <p:txBody>
          <a:bodyPr wrap="square" rtlCol="0" anchor="t">
            <a:spAutoFit/>
          </a:bodyPr>
          <a:lstStyle/>
          <a:p>
            <a:pPr algn="ctr"/>
            <a:r>
              <a:rPr lang="en-US" sz="1600">
                <a:solidFill>
                  <a:schemeClr val="accent1"/>
                </a:solidFill>
                <a:cs typeface="Segoe UI Semilight"/>
              </a:rPr>
              <a:t>Let us explore how Synapse Link for Cosmos DB enables the following operational analytics scenarios:</a:t>
            </a:r>
          </a:p>
          <a:p>
            <a:pPr marL="285750" indent="-285750" algn="ctr">
              <a:buFontTx/>
              <a:buChar char="-"/>
            </a:pPr>
            <a:r>
              <a:rPr lang="en-US" sz="1600">
                <a:solidFill>
                  <a:schemeClr val="accent1"/>
                </a:solidFill>
                <a:cs typeface="Segoe UI Semilight"/>
              </a:rPr>
              <a:t>Building an end-to-end sales forecasting pipeline</a:t>
            </a:r>
          </a:p>
          <a:p>
            <a:pPr marL="285750" indent="-285750" algn="ctr">
              <a:buFontTx/>
              <a:buChar char="-"/>
            </a:pPr>
            <a:r>
              <a:rPr lang="en-US" sz="1600">
                <a:solidFill>
                  <a:schemeClr val="accent1"/>
                </a:solidFill>
                <a:cs typeface="Segoe UI Semilight"/>
              </a:rPr>
              <a:t>Business Intelligence reporting</a:t>
            </a:r>
          </a:p>
        </p:txBody>
      </p:sp>
      <p:sp>
        <p:nvSpPr>
          <p:cNvPr id="2" name="Title 1">
            <a:extLst>
              <a:ext uri="{FF2B5EF4-FFF2-40B4-BE49-F238E27FC236}">
                <a16:creationId xmlns:a16="http://schemas.microsoft.com/office/drawing/2014/main" id="{9A2A56D5-25BF-F24E-B4F3-AAA315D0C802}"/>
              </a:ext>
            </a:extLst>
          </p:cNvPr>
          <p:cNvSpPr>
            <a:spLocks noGrp="1"/>
          </p:cNvSpPr>
          <p:nvPr>
            <p:ph type="title"/>
          </p:nvPr>
        </p:nvSpPr>
        <p:spPr>
          <a:xfrm>
            <a:off x="393000" y="261679"/>
            <a:ext cx="11018520" cy="553998"/>
          </a:xfrm>
        </p:spPr>
        <p:txBody>
          <a:bodyPr/>
          <a:lstStyle/>
          <a:p>
            <a:r>
              <a:rPr lang="en-US"/>
              <a:t>Scenario</a:t>
            </a:r>
          </a:p>
        </p:txBody>
      </p:sp>
    </p:spTree>
    <p:extLst>
      <p:ext uri="{BB962C8B-B14F-4D97-AF65-F5344CB8AC3E}">
        <p14:creationId xmlns:p14="http://schemas.microsoft.com/office/powerpoint/2010/main" val="348571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2C96526B-A206-43C0-A239-871DDB8B48EA}"/>
              </a:ext>
            </a:extLst>
          </p:cNvPr>
          <p:cNvSpPr txBox="1">
            <a:spLocks/>
          </p:cNvSpPr>
          <p:nvPr/>
        </p:nvSpPr>
        <p:spPr>
          <a:xfrm>
            <a:off x="393779" y="2749280"/>
            <a:ext cx="11404442" cy="12629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a:effectLst/>
                <a:ea typeface="Calibri" panose="020F0502020204030204" pitchFamily="34" charset="0"/>
              </a:rPr>
              <a:t>You can find more e2e samples of Synapse Link for Cosmos DB at</a:t>
            </a:r>
          </a:p>
          <a:p>
            <a:pPr marL="0" indent="0" algn="ctr">
              <a:buNone/>
            </a:pPr>
            <a:endParaRPr lang="en-US" sz="1600" dirty="0">
              <a:ea typeface="Calibri" panose="020F0502020204030204" pitchFamily="34" charset="0"/>
            </a:endParaRPr>
          </a:p>
          <a:p>
            <a:pPr marL="0" indent="0" algn="ctr">
              <a:buNone/>
            </a:pPr>
            <a:r>
              <a:rPr lang="en-US" sz="3200" dirty="0">
                <a:effectLst/>
                <a:ea typeface="Calibri" panose="020F0502020204030204" pitchFamily="34" charset="0"/>
                <a:hlinkClick r:id="rId3"/>
              </a:rPr>
              <a:t>https://aka.ms/cosmosdb-synapselink-samples</a:t>
            </a:r>
            <a:r>
              <a:rPr lang="en-US" sz="3200" dirty="0">
                <a:effectLst/>
                <a:ea typeface="Calibri" panose="020F0502020204030204" pitchFamily="34" charset="0"/>
              </a:rPr>
              <a:t> </a:t>
            </a:r>
          </a:p>
        </p:txBody>
      </p:sp>
    </p:spTree>
    <p:extLst>
      <p:ext uri="{BB962C8B-B14F-4D97-AF65-F5344CB8AC3E}">
        <p14:creationId xmlns:p14="http://schemas.microsoft.com/office/powerpoint/2010/main" val="1007536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2127" y="3035300"/>
            <a:ext cx="2629686" cy="498475"/>
          </a:xfrm>
        </p:spPr>
        <p:txBody>
          <a:bodyPr/>
          <a:lstStyle/>
          <a:p>
            <a:r>
              <a:rPr lang="en-US"/>
              <a:t>Questions</a:t>
            </a:r>
          </a:p>
        </p:txBody>
      </p:sp>
      <p:sp>
        <p:nvSpPr>
          <p:cNvPr id="5" name="TextBox 4">
            <a:extLst>
              <a:ext uri="{FF2B5EF4-FFF2-40B4-BE49-F238E27FC236}">
                <a16:creationId xmlns:a16="http://schemas.microsoft.com/office/drawing/2014/main" id="{3D15A7CE-70C6-4CEF-87CC-95512A93E21E}"/>
              </a:ext>
            </a:extLst>
          </p:cNvPr>
          <p:cNvSpPr txBox="1"/>
          <p:nvPr/>
        </p:nvSpPr>
        <p:spPr>
          <a:xfrm>
            <a:off x="4538109" y="209035"/>
            <a:ext cx="5824330" cy="307777"/>
          </a:xfrm>
          <a:prstGeom prst="rect">
            <a:avLst/>
          </a:prstGeom>
          <a:noFill/>
        </p:spPr>
        <p:txBody>
          <a:bodyPr wrap="square" lIns="0" tIns="0" rIns="0" bIns="0" rtlCol="0">
            <a:spAutoFit/>
          </a:bodyPr>
          <a:lstStyle/>
          <a:p>
            <a:pPr algn="l"/>
            <a:r>
              <a:rPr lang="en-US" sz="2000" dirty="0">
                <a:latin typeface="+mj-lt"/>
              </a:rPr>
              <a:t>Additional Azure Cosmos DB sessions after this</a:t>
            </a:r>
          </a:p>
        </p:txBody>
      </p:sp>
      <p:sp>
        <p:nvSpPr>
          <p:cNvPr id="6" name="Text Placeholder 5">
            <a:extLst>
              <a:ext uri="{FF2B5EF4-FFF2-40B4-BE49-F238E27FC236}">
                <a16:creationId xmlns:a16="http://schemas.microsoft.com/office/drawing/2014/main" id="{13401C3B-1407-47DF-9F22-40F902C967C8}"/>
              </a:ext>
            </a:extLst>
          </p:cNvPr>
          <p:cNvSpPr txBox="1">
            <a:spLocks/>
          </p:cNvSpPr>
          <p:nvPr/>
        </p:nvSpPr>
        <p:spPr>
          <a:xfrm>
            <a:off x="4445946" y="659222"/>
            <a:ext cx="7075354" cy="12629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effectLst/>
                <a:ea typeface="Calibri" panose="020F0502020204030204" pitchFamily="34" charset="0"/>
              </a:rPr>
              <a:t>INT 125 - Building scalable and secure applications with Azure Cosmos DB</a:t>
            </a:r>
          </a:p>
          <a:p>
            <a:pPr marL="0" indent="0">
              <a:buNone/>
            </a:pPr>
            <a:endParaRPr lang="en-US" sz="1600" dirty="0"/>
          </a:p>
          <a:p>
            <a:pPr marL="0" indent="0">
              <a:buNone/>
            </a:pPr>
            <a:r>
              <a:rPr lang="en-US" sz="1600" dirty="0">
                <a:ea typeface="Calibri" panose="020F0502020204030204" pitchFamily="34" charset="0"/>
              </a:rPr>
              <a:t>INT 166 - </a:t>
            </a:r>
            <a:r>
              <a:rPr lang="en-US" sz="1600" dirty="0">
                <a:effectLst/>
                <a:ea typeface="Calibri" panose="020F0502020204030204" pitchFamily="34" charset="0"/>
              </a:rPr>
              <a:t>Develop Node.js apps with Azure Cosmos DB API for MongoDB</a:t>
            </a:r>
          </a:p>
        </p:txBody>
      </p:sp>
      <p:pic>
        <p:nvPicPr>
          <p:cNvPr id="1026" name="Picture 2" descr="See the source image">
            <a:extLst>
              <a:ext uri="{FF2B5EF4-FFF2-40B4-BE49-F238E27FC236}">
                <a16:creationId xmlns:a16="http://schemas.microsoft.com/office/drawing/2014/main" id="{E46AEB9E-A70E-46AB-85BA-99593C16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58" y="4633935"/>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BC89623-FD02-4A26-B604-00E13E8713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497" y="4740956"/>
            <a:ext cx="1643940" cy="11575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690D66-9AAF-4508-BE53-DCE50A82BE73}"/>
              </a:ext>
            </a:extLst>
          </p:cNvPr>
          <p:cNvSpPr txBox="1"/>
          <p:nvPr/>
        </p:nvSpPr>
        <p:spPr>
          <a:xfrm>
            <a:off x="4445946" y="6157090"/>
            <a:ext cx="2343824" cy="246221"/>
          </a:xfrm>
          <a:prstGeom prst="rect">
            <a:avLst/>
          </a:prstGeom>
          <a:noFill/>
        </p:spPr>
        <p:txBody>
          <a:bodyPr wrap="square" lIns="0" tIns="0" rIns="0" bIns="0" rtlCol="0">
            <a:spAutoFit/>
          </a:bodyPr>
          <a:lstStyle/>
          <a:p>
            <a:pPr algn="ctr"/>
            <a:r>
              <a:rPr lang="en-US" sz="1600">
                <a:solidFill>
                  <a:schemeClr val="accent1"/>
                </a:solidFill>
              </a:rPr>
              <a:t>@</a:t>
            </a:r>
            <a:r>
              <a:rPr lang="en-US" sz="1600" err="1">
                <a:solidFill>
                  <a:schemeClr val="accent1"/>
                </a:solidFill>
              </a:rPr>
              <a:t>AzureCosmosDB</a:t>
            </a:r>
            <a:endParaRPr lang="en-US" sz="1600">
              <a:solidFill>
                <a:schemeClr val="accent1"/>
              </a:solidFill>
            </a:endParaRPr>
          </a:p>
        </p:txBody>
      </p:sp>
      <p:sp>
        <p:nvSpPr>
          <p:cNvPr id="4" name="TextBox 3">
            <a:extLst>
              <a:ext uri="{FF2B5EF4-FFF2-40B4-BE49-F238E27FC236}">
                <a16:creationId xmlns:a16="http://schemas.microsoft.com/office/drawing/2014/main" id="{C6635153-7D21-4ECE-8AE5-6772A76ADB03}"/>
              </a:ext>
            </a:extLst>
          </p:cNvPr>
          <p:cNvSpPr txBox="1"/>
          <p:nvPr/>
        </p:nvSpPr>
        <p:spPr>
          <a:xfrm>
            <a:off x="7146629" y="6157090"/>
            <a:ext cx="3537677" cy="246221"/>
          </a:xfrm>
          <a:prstGeom prst="rect">
            <a:avLst/>
          </a:prstGeom>
          <a:noFill/>
        </p:spPr>
        <p:txBody>
          <a:bodyPr wrap="square" lIns="0" tIns="0" rIns="0" bIns="0" rtlCol="0">
            <a:spAutoFit/>
          </a:bodyPr>
          <a:lstStyle/>
          <a:p>
            <a:pPr algn="ctr"/>
            <a:r>
              <a:rPr lang="en-US" sz="1600">
                <a:hlinkClick r:id="rId5"/>
              </a:rPr>
              <a:t>youtube.com/</a:t>
            </a:r>
            <a:r>
              <a:rPr lang="en-US" sz="1600" err="1">
                <a:hlinkClick r:id="rId5"/>
              </a:rPr>
              <a:t>azurecosmosdb</a:t>
            </a:r>
            <a:endParaRPr lang="en-US" sz="1600"/>
          </a:p>
        </p:txBody>
      </p:sp>
      <p:sp>
        <p:nvSpPr>
          <p:cNvPr id="7" name="TextBox 6">
            <a:extLst>
              <a:ext uri="{FF2B5EF4-FFF2-40B4-BE49-F238E27FC236}">
                <a16:creationId xmlns:a16="http://schemas.microsoft.com/office/drawing/2014/main" id="{5C1282A5-6AE8-4C56-9B91-FB42B08E06F1}"/>
              </a:ext>
            </a:extLst>
          </p:cNvPr>
          <p:cNvSpPr txBox="1"/>
          <p:nvPr/>
        </p:nvSpPr>
        <p:spPr>
          <a:xfrm>
            <a:off x="4500732" y="1815623"/>
            <a:ext cx="6349163" cy="307777"/>
          </a:xfrm>
          <a:prstGeom prst="rect">
            <a:avLst/>
          </a:prstGeom>
          <a:noFill/>
        </p:spPr>
        <p:txBody>
          <a:bodyPr wrap="square" lIns="0" tIns="0" rIns="0" bIns="0" rtlCol="0">
            <a:spAutoFit/>
          </a:bodyPr>
          <a:lstStyle/>
          <a:p>
            <a:pPr algn="l"/>
            <a:r>
              <a:rPr lang="en-US" sz="2000" dirty="0">
                <a:latin typeface="+mj-lt"/>
              </a:rPr>
              <a:t>Additional Azure Synapse Analytics sessions after this</a:t>
            </a:r>
          </a:p>
        </p:txBody>
      </p:sp>
      <p:sp>
        <p:nvSpPr>
          <p:cNvPr id="8" name="Text Placeholder 5">
            <a:extLst>
              <a:ext uri="{FF2B5EF4-FFF2-40B4-BE49-F238E27FC236}">
                <a16:creationId xmlns:a16="http://schemas.microsoft.com/office/drawing/2014/main" id="{6FD80BBB-D786-4DF6-90E4-A55904AE5530}"/>
              </a:ext>
            </a:extLst>
          </p:cNvPr>
          <p:cNvSpPr txBox="1">
            <a:spLocks/>
          </p:cNvSpPr>
          <p:nvPr/>
        </p:nvSpPr>
        <p:spPr>
          <a:xfrm>
            <a:off x="4428235" y="2180715"/>
            <a:ext cx="7075354" cy="6802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effectLst/>
                <a:ea typeface="Calibri" panose="020F0502020204030204" pitchFamily="34" charset="0"/>
              </a:rPr>
              <a:t>INT 129 - Developing end-to-end analytics solutions with the latest Azure Synapse features</a:t>
            </a:r>
          </a:p>
          <a:p>
            <a:pPr marL="0" indent="0">
              <a:buNone/>
            </a:pPr>
            <a:endParaRPr lang="en-US" sz="1600" dirty="0"/>
          </a:p>
          <a:p>
            <a:pPr marL="0" indent="0">
              <a:buNone/>
            </a:pPr>
            <a:endParaRPr lang="en-US" sz="1600" dirty="0"/>
          </a:p>
        </p:txBody>
      </p:sp>
      <p:sp>
        <p:nvSpPr>
          <p:cNvPr id="10" name="Text Placeholder 5">
            <a:extLst>
              <a:ext uri="{FF2B5EF4-FFF2-40B4-BE49-F238E27FC236}">
                <a16:creationId xmlns:a16="http://schemas.microsoft.com/office/drawing/2014/main" id="{BE005223-481D-4414-873D-79626C85066A}"/>
              </a:ext>
            </a:extLst>
          </p:cNvPr>
          <p:cNvSpPr txBox="1">
            <a:spLocks/>
          </p:cNvSpPr>
          <p:nvPr/>
        </p:nvSpPr>
        <p:spPr>
          <a:xfrm>
            <a:off x="4445946" y="2962182"/>
            <a:ext cx="7075354" cy="6802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effectLst/>
                <a:ea typeface="Calibri" panose="020F0502020204030204" pitchFamily="34" charset="0"/>
              </a:rPr>
              <a:t>INT 130 - </a:t>
            </a:r>
            <a:r>
              <a:rPr lang="en-US" sz="1600" dirty="0"/>
              <a:t>Running cost effective big data workloads with Azure Synapse and Azure Data Lake Storage</a:t>
            </a:r>
          </a:p>
          <a:p>
            <a:pPr marL="0" indent="0">
              <a:buNone/>
            </a:pPr>
            <a:endParaRPr lang="en-US" sz="1600" dirty="0"/>
          </a:p>
          <a:p>
            <a:pPr marL="0" indent="0">
              <a:buNone/>
            </a:pPr>
            <a:endParaRPr lang="en-US" sz="1600" dirty="0"/>
          </a:p>
        </p:txBody>
      </p:sp>
      <p:sp>
        <p:nvSpPr>
          <p:cNvPr id="12" name="Text Placeholder 5">
            <a:extLst>
              <a:ext uri="{FF2B5EF4-FFF2-40B4-BE49-F238E27FC236}">
                <a16:creationId xmlns:a16="http://schemas.microsoft.com/office/drawing/2014/main" id="{F5AFC68A-259F-4D3A-A581-298C3F908B8C}"/>
              </a:ext>
            </a:extLst>
          </p:cNvPr>
          <p:cNvSpPr txBox="1">
            <a:spLocks/>
          </p:cNvSpPr>
          <p:nvPr/>
        </p:nvSpPr>
        <p:spPr>
          <a:xfrm>
            <a:off x="4428235" y="3746472"/>
            <a:ext cx="7075354" cy="6802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effectLst/>
                <a:ea typeface="Calibri" panose="020F0502020204030204" pitchFamily="34" charset="0"/>
              </a:rPr>
              <a:t>BDL 206 - What's new with Azure Synapse Analytics</a:t>
            </a:r>
            <a:endParaRPr lang="en-US" sz="1600"/>
          </a:p>
          <a:p>
            <a:pPr marL="0" indent="0">
              <a:buNone/>
            </a:pPr>
            <a:endParaRPr lang="en-US" sz="1600"/>
          </a:p>
        </p:txBody>
      </p:sp>
    </p:spTree>
    <p:extLst>
      <p:ext uri="{BB962C8B-B14F-4D97-AF65-F5344CB8AC3E}">
        <p14:creationId xmlns:p14="http://schemas.microsoft.com/office/powerpoint/2010/main" val="559460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4B2E1D-4A14-9342-B52B-57D9B9E21E25}"/>
              </a:ext>
            </a:extLst>
          </p:cNvPr>
          <p:cNvSpPr/>
          <p:nvPr/>
        </p:nvSpPr>
        <p:spPr>
          <a:xfrm>
            <a:off x="4882366" y="2921169"/>
            <a:ext cx="5037405" cy="1015663"/>
          </a:xfrm>
          <a:prstGeom prst="rect">
            <a:avLst/>
          </a:prstGeom>
        </p:spPr>
        <p:txBody>
          <a:bodyPr wrap="none">
            <a:spAutoFit/>
          </a:bodyPr>
          <a:lstStyle/>
          <a:p>
            <a:r>
              <a:rPr lang="en-US" sz="6000">
                <a:solidFill>
                  <a:srgbClr val="0078DC"/>
                </a:solidFill>
                <a:latin typeface="+mj-lt"/>
                <a:cs typeface="Segoe UI Semibold" panose="020B0702040204020203" pitchFamily="34" charset="0"/>
              </a:rPr>
              <a:t>Walk-through</a:t>
            </a:r>
            <a:endParaRPr lang="en-US" sz="6000">
              <a:latin typeface="+mj-lt"/>
            </a:endParaRPr>
          </a:p>
        </p:txBody>
      </p:sp>
    </p:spTree>
    <p:extLst>
      <p:ext uri="{BB962C8B-B14F-4D97-AF65-F5344CB8AC3E}">
        <p14:creationId xmlns:p14="http://schemas.microsoft.com/office/powerpoint/2010/main" val="36309019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B1691C-D615-4909-97D8-8EB1ACCBBA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684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CFDA1-8D85-4EA4-96E2-95F600CAF8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677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A10D85-53FD-4AB2-BF95-E3F8BE1D34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230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AB507-F4DC-4545-9440-A4FBA0FA0F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138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046A1-0053-42B7-8165-DDFF2A7C17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5845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5AA271-7EC1-4024-8E43-6308D20E2D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880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59658" y="2737205"/>
            <a:ext cx="9144000" cy="997196"/>
          </a:xfrm>
        </p:spPr>
        <p:txBody>
          <a:bodyPr/>
          <a:lstStyle/>
          <a:p>
            <a:r>
              <a:rPr lang="en-US" b="1" dirty="0">
                <a:solidFill>
                  <a:srgbClr val="0078DC"/>
                </a:solidFill>
                <a:latin typeface="Segoe UI Semibold" panose="020B0502040204020203" pitchFamily="34" charset="0"/>
                <a:cs typeface="Segoe UI Semibold" panose="020B0502040204020203" pitchFamily="34" charset="0"/>
              </a:rPr>
              <a:t>Building real-time HTAP solutions with Azure Cosmos DB &amp; Azure Synapse Analytics</a:t>
            </a:r>
          </a:p>
        </p:txBody>
      </p:sp>
      <p:sp>
        <p:nvSpPr>
          <p:cNvPr id="3" name="Title 1">
            <a:extLst>
              <a:ext uri="{FF2B5EF4-FFF2-40B4-BE49-F238E27FC236}">
                <a16:creationId xmlns:a16="http://schemas.microsoft.com/office/drawing/2014/main" id="{145F7834-61A4-4501-A962-45384F055BA3}"/>
              </a:ext>
            </a:extLst>
          </p:cNvPr>
          <p:cNvSpPr txBox="1">
            <a:spLocks/>
          </p:cNvSpPr>
          <p:nvPr/>
        </p:nvSpPr>
        <p:spPr>
          <a:xfrm>
            <a:off x="586740" y="506198"/>
            <a:ext cx="11018520" cy="6647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800" dirty="0">
                <a:solidFill>
                  <a:schemeClr val="accent5">
                    <a:lumMod val="75000"/>
                  </a:schemeClr>
                </a:solidFill>
                <a:latin typeface="Segoe UI Semibold" panose="020B0502040204020203" pitchFamily="34" charset="0"/>
                <a:cs typeface="Segoe UI Semibold" panose="020B0502040204020203" pitchFamily="34" charset="0"/>
              </a:rPr>
              <a:t>Azure Synapse Link</a:t>
            </a:r>
          </a:p>
        </p:txBody>
      </p:sp>
      <p:sp>
        <p:nvSpPr>
          <p:cNvPr id="5" name="Title 3">
            <a:extLst>
              <a:ext uri="{FF2B5EF4-FFF2-40B4-BE49-F238E27FC236}">
                <a16:creationId xmlns:a16="http://schemas.microsoft.com/office/drawing/2014/main" id="{86B8B744-E316-41E7-97C9-9CD7D63FD4B6}"/>
              </a:ext>
            </a:extLst>
          </p:cNvPr>
          <p:cNvSpPr txBox="1">
            <a:spLocks/>
          </p:cNvSpPr>
          <p:nvPr/>
        </p:nvSpPr>
        <p:spPr>
          <a:xfrm>
            <a:off x="1857981" y="4825644"/>
            <a:ext cx="9144000" cy="6647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2400" b="0" dirty="0">
                <a:solidFill>
                  <a:srgbClr val="0078DC"/>
                </a:solidFill>
                <a:latin typeface="Segoe UI Light" panose="020B0502040204020203" pitchFamily="34" charset="0"/>
                <a:cs typeface="Segoe UI Light" panose="020B0502040204020203" pitchFamily="34" charset="0"/>
              </a:rPr>
              <a:t>Ramnandan Krishnamurthy</a:t>
            </a:r>
          </a:p>
          <a:p>
            <a:r>
              <a:rPr lang="en-US" sz="2400" b="0" dirty="0">
                <a:solidFill>
                  <a:srgbClr val="0078DC"/>
                </a:solidFill>
                <a:latin typeface="Segoe UI Light" panose="020B0502040204020203" pitchFamily="34" charset="0"/>
                <a:cs typeface="Segoe UI Light" panose="020B0502040204020203" pitchFamily="34" charset="0"/>
              </a:rPr>
              <a:t>Product &amp; Engineering, Azure Cosmos DB</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5B929-C6A0-499C-B7F3-8EBA93838F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689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B01C21-F6AA-4B1D-830E-517529E1A8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231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9F2D99-AAAD-4A27-85CE-ADF9CA4C7E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0347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0B08C-8F12-4028-9BE9-6F909FDD3D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1756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932507-0FDF-4E24-A6B8-AF190597D4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1637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FE6BA4-C7D5-4354-9352-3AC8EC2C2B4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1799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5D92C-C202-4376-96AF-CAAA726A77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348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127ECE-5F22-47E9-8C3F-3471EABA35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7777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3E3D30-AFF9-4F74-BA40-3690486E47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467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E460D-FC55-4B75-BAD8-6CA971BB37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1830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8955937-A6A7-AB4C-9013-CAF58074A3DA}"/>
              </a:ext>
            </a:extLst>
          </p:cNvPr>
          <p:cNvSpPr/>
          <p:nvPr/>
        </p:nvSpPr>
        <p:spPr bwMode="auto">
          <a:xfrm>
            <a:off x="572571" y="2748161"/>
            <a:ext cx="5212079" cy="2399463"/>
          </a:xfrm>
          <a:prstGeom prst="rect">
            <a:avLst/>
          </a:prstGeom>
          <a:solidFill>
            <a:schemeClr val="bg1"/>
          </a:solidFill>
          <a:ln w="9525">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ts val="1400"/>
              </a:lnSpc>
              <a:spcBef>
                <a:spcPct val="0"/>
              </a:spcBef>
              <a:buClrTx/>
              <a:buSzTx/>
              <a:buFontTx/>
              <a:buNone/>
              <a:tabLst/>
              <a:defRPr/>
            </a:pPr>
            <a:endParaRPr kumimoji="0" lang="en-US" sz="105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13C72000-AFAB-4646-88F2-B5C3AA871982}"/>
              </a:ext>
            </a:extLst>
          </p:cNvPr>
          <p:cNvSpPr txBox="1"/>
          <p:nvPr/>
        </p:nvSpPr>
        <p:spPr>
          <a:xfrm>
            <a:off x="6700432" y="2673934"/>
            <a:ext cx="5094361" cy="2816156"/>
          </a:xfrm>
          <a:prstGeom prst="rect">
            <a:avLst/>
          </a:prstGeom>
          <a:noFill/>
        </p:spPr>
        <p:txBody>
          <a:bodyPr wrap="square" tIns="0">
            <a:spAutoFit/>
          </a:bodyPr>
          <a:lstStyle/>
          <a:p>
            <a:pPr marL="285750" indent="-285750">
              <a:buFont typeface="Arial" panose="020B0604020202020204" pitchFamily="34" charset="0"/>
              <a:buChar char="•"/>
            </a:pPr>
            <a:r>
              <a:rPr lang="en-US" sz="1800" b="0">
                <a:solidFill>
                  <a:schemeClr val="tx1"/>
                </a:solidFill>
                <a:ea typeface="Segoe UI Semilight" charset="0"/>
                <a:cs typeface="Segoe UI Semilight" panose="020B0402040204020203" pitchFamily="34" charset="0"/>
              </a:rPr>
              <a:t>Azure Cosmos DB is </a:t>
            </a:r>
            <a:r>
              <a:rPr lang="en-US" sz="1800">
                <a:solidFill>
                  <a:schemeClr val="tx1"/>
                </a:solidFill>
                <a:latin typeface="+mj-lt"/>
                <a:ea typeface="Segoe UI Semilight" charset="0"/>
                <a:cs typeface="Segoe UI Semilight" panose="020B0402040204020203" pitchFamily="34" charset="0"/>
              </a:rPr>
              <a:t>optimized for operational workloads </a:t>
            </a:r>
            <a:r>
              <a:rPr lang="en-US" sz="1800" b="0">
                <a:solidFill>
                  <a:schemeClr val="tx1"/>
                </a:solidFill>
                <a:ea typeface="Segoe UI Semilight" charset="0"/>
                <a:cs typeface="Segoe UI Semilight" panose="020B0402040204020203" pitchFamily="34" charset="0"/>
              </a:rPr>
              <a:t>with single-digit millisecond read and write latency</a:t>
            </a:r>
          </a:p>
          <a:p>
            <a:pPr marL="285750" indent="-285750">
              <a:buFont typeface="Arial" panose="020B0604020202020204" pitchFamily="34" charset="0"/>
              <a:buChar char="•"/>
            </a:pPr>
            <a:endParaRPr lang="en-US">
              <a:ea typeface="Segoe UI Semilight" charset="0"/>
              <a:cs typeface="Segoe UI" panose="020B0502040204020203" pitchFamily="34" charset="0"/>
            </a:endParaRPr>
          </a:p>
          <a:p>
            <a:pPr marL="285750" indent="-285750">
              <a:buFont typeface="Arial" panose="020B0604020202020204" pitchFamily="34" charset="0"/>
              <a:buChar char="•"/>
            </a:pPr>
            <a:r>
              <a:rPr lang="en-US" sz="1800">
                <a:solidFill>
                  <a:schemeClr val="tx1"/>
                </a:solidFill>
                <a:ea typeface="Segoe UI Semilight" charset="0"/>
                <a:cs typeface="Segoe UI" panose="020B0502040204020203" pitchFamily="34" charset="0"/>
              </a:rPr>
              <a:t>99.999% high availability, guaranteed throughput and consistency</a:t>
            </a:r>
          </a:p>
          <a:p>
            <a:pPr marL="285750" indent="-285750">
              <a:buFont typeface="Arial" panose="020B0604020202020204" pitchFamily="34" charset="0"/>
              <a:buChar char="•"/>
            </a:pPr>
            <a:endParaRPr lang="en-US" sz="1800" b="0">
              <a:solidFill>
                <a:schemeClr val="tx1"/>
              </a:solidFill>
              <a:ea typeface="Segoe UI Semilight" charset="0"/>
              <a:cs typeface="Segoe UI Semilight" panose="020B0402040204020203" pitchFamily="34" charset="0"/>
            </a:endParaRPr>
          </a:p>
          <a:p>
            <a:pPr marL="285750" indent="-285750">
              <a:buFont typeface="Arial" panose="020B0604020202020204" pitchFamily="34" charset="0"/>
              <a:buChar char="•"/>
            </a:pPr>
            <a:r>
              <a:rPr lang="en-US" sz="1800">
                <a:solidFill>
                  <a:schemeClr val="tx1"/>
                </a:solidFill>
                <a:cs typeface="Segoe UI Semilight" panose="020B0402040204020203" pitchFamily="34" charset="0"/>
              </a:rPr>
              <a:t>Turnkey global data replication across all Azure regions </a:t>
            </a:r>
          </a:p>
          <a:p>
            <a:pPr marL="285750" indent="-285750">
              <a:buFont typeface="Arial" panose="020B0604020202020204" pitchFamily="34" charset="0"/>
              <a:buChar char="•"/>
            </a:pPr>
            <a:endParaRPr lang="en-US"/>
          </a:p>
        </p:txBody>
      </p:sp>
      <p:sp>
        <p:nvSpPr>
          <p:cNvPr id="33" name="Title 1">
            <a:extLst>
              <a:ext uri="{FF2B5EF4-FFF2-40B4-BE49-F238E27FC236}">
                <a16:creationId xmlns:a16="http://schemas.microsoft.com/office/drawing/2014/main" id="{2A16C757-2B09-461E-B534-FE75ADCB9675}"/>
              </a:ext>
            </a:extLst>
          </p:cNvPr>
          <p:cNvSpPr txBox="1">
            <a:spLocks/>
          </p:cNvSpPr>
          <p:nvPr/>
        </p:nvSpPr>
        <p:spPr>
          <a:xfrm>
            <a:off x="588263" y="1073019"/>
            <a:ext cx="11018520" cy="369332"/>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r>
              <a:rPr lang="en-US" sz="2400">
                <a:solidFill>
                  <a:schemeClr val="accent1"/>
                </a:solidFill>
                <a:latin typeface="+mn-lt"/>
                <a:ea typeface="Segoe UI Semilight" charset="0"/>
                <a:cs typeface="Segoe UI Semibold"/>
              </a:rPr>
              <a:t>Fast NoSQL database with open APIs for any scale</a:t>
            </a:r>
            <a:endParaRPr lang="en-US" sz="2400">
              <a:solidFill>
                <a:schemeClr val="accent1"/>
              </a:solidFill>
              <a:latin typeface="+mn-lt"/>
              <a:ea typeface="Segoe UI Semilight" charset="0"/>
              <a:cs typeface="Segoe UI Semibold" panose="020B0702040204020203" pitchFamily="34" charset="0"/>
            </a:endParaRPr>
          </a:p>
        </p:txBody>
      </p:sp>
      <p:sp>
        <p:nvSpPr>
          <p:cNvPr id="36" name="TextBox 35">
            <a:extLst>
              <a:ext uri="{FF2B5EF4-FFF2-40B4-BE49-F238E27FC236}">
                <a16:creationId xmlns:a16="http://schemas.microsoft.com/office/drawing/2014/main" id="{539543A5-7465-4804-A69F-6F899060DDBC}"/>
              </a:ext>
            </a:extLst>
          </p:cNvPr>
          <p:cNvSpPr txBox="1"/>
          <p:nvPr/>
        </p:nvSpPr>
        <p:spPr>
          <a:xfrm>
            <a:off x="941644" y="4126573"/>
            <a:ext cx="1387039" cy="830997"/>
          </a:xfrm>
          <a:prstGeom prst="rect">
            <a:avLst/>
          </a:prstGeom>
          <a:noFill/>
        </p:spPr>
        <p:txBody>
          <a:bodyPr wrap="square" lIns="0" rtlCol="0">
            <a:spAutoFit/>
          </a:bodyPr>
          <a:lstStyle/>
          <a:p>
            <a:r>
              <a:rPr lang="en-US" sz="1600" b="1">
                <a:latin typeface="Segoe UI Semibold" panose="020B0502040204020203" pitchFamily="34" charset="0"/>
                <a:cs typeface="Segoe UI Semibold" panose="020B0502040204020203" pitchFamily="34" charset="0"/>
              </a:rPr>
              <a:t>Real-time</a:t>
            </a:r>
          </a:p>
          <a:p>
            <a:r>
              <a:rPr lang="en-US" sz="1600" b="1">
                <a:latin typeface="Segoe UI Semibold" panose="020B0502040204020203" pitchFamily="34" charset="0"/>
                <a:cs typeface="Segoe UI Semibold" panose="020B0502040204020203" pitchFamily="34" charset="0"/>
              </a:rPr>
              <a:t>Applications &amp; Services</a:t>
            </a:r>
          </a:p>
        </p:txBody>
      </p:sp>
      <p:pic>
        <p:nvPicPr>
          <p:cNvPr id="41" name="Picture 40">
            <a:extLst>
              <a:ext uri="{FF2B5EF4-FFF2-40B4-BE49-F238E27FC236}">
                <a16:creationId xmlns:a16="http://schemas.microsoft.com/office/drawing/2014/main" id="{1A7F6CAE-76F0-49B1-ADF5-FDEB0C373B48}"/>
              </a:ext>
            </a:extLst>
          </p:cNvPr>
          <p:cNvPicPr>
            <a:picLocks noChangeAspect="1"/>
          </p:cNvPicPr>
          <p:nvPr/>
        </p:nvPicPr>
        <p:blipFill>
          <a:blip r:embed="rId3"/>
          <a:stretch>
            <a:fillRect/>
          </a:stretch>
        </p:blipFill>
        <p:spPr>
          <a:xfrm>
            <a:off x="4127119" y="3284287"/>
            <a:ext cx="987332" cy="797725"/>
          </a:xfrm>
          <a:prstGeom prst="rect">
            <a:avLst/>
          </a:prstGeom>
        </p:spPr>
      </p:pic>
      <p:sp>
        <p:nvSpPr>
          <p:cNvPr id="42" name="TextBox 41">
            <a:extLst>
              <a:ext uri="{FF2B5EF4-FFF2-40B4-BE49-F238E27FC236}">
                <a16:creationId xmlns:a16="http://schemas.microsoft.com/office/drawing/2014/main" id="{08334D7D-EB11-4B7C-94CE-DAC0CF575CC0}"/>
              </a:ext>
            </a:extLst>
          </p:cNvPr>
          <p:cNvSpPr txBox="1"/>
          <p:nvPr/>
        </p:nvSpPr>
        <p:spPr>
          <a:xfrm>
            <a:off x="4298651" y="4140050"/>
            <a:ext cx="1152194" cy="584775"/>
          </a:xfrm>
          <a:prstGeom prst="rect">
            <a:avLst/>
          </a:prstGeom>
          <a:noFill/>
        </p:spPr>
        <p:txBody>
          <a:bodyPr wrap="square" lIns="0" rtlCol="0">
            <a:spAutoFit/>
          </a:bodyPr>
          <a:lstStyle/>
          <a:p>
            <a:r>
              <a:rPr lang="en-US" sz="1600" b="1">
                <a:latin typeface="Segoe UI Semibold" panose="020B0502040204020203" pitchFamily="34" charset="0"/>
                <a:cs typeface="Segoe UI Semibold" panose="020B0502040204020203" pitchFamily="34" charset="0"/>
              </a:rPr>
              <a:t>Azure</a:t>
            </a:r>
          </a:p>
          <a:p>
            <a:r>
              <a:rPr lang="en-US" sz="1600" b="1">
                <a:latin typeface="Segoe UI Semibold" panose="020B0502040204020203" pitchFamily="34" charset="0"/>
                <a:cs typeface="Segoe UI Semibold" panose="020B0502040204020203" pitchFamily="34" charset="0"/>
              </a:rPr>
              <a:t>Cosmos DB</a:t>
            </a:r>
          </a:p>
        </p:txBody>
      </p:sp>
      <p:sp>
        <p:nvSpPr>
          <p:cNvPr id="2" name="Title 1">
            <a:extLst>
              <a:ext uri="{FF2B5EF4-FFF2-40B4-BE49-F238E27FC236}">
                <a16:creationId xmlns:a16="http://schemas.microsoft.com/office/drawing/2014/main" id="{7988B2DD-D525-2B44-A399-733D034B70AF}"/>
              </a:ext>
            </a:extLst>
          </p:cNvPr>
          <p:cNvSpPr>
            <a:spLocks noGrp="1"/>
          </p:cNvSpPr>
          <p:nvPr>
            <p:ph type="title"/>
          </p:nvPr>
        </p:nvSpPr>
        <p:spPr>
          <a:xfrm>
            <a:off x="588263" y="457200"/>
            <a:ext cx="11018520" cy="553998"/>
          </a:xfrm>
        </p:spPr>
        <p:txBody>
          <a:bodyPr/>
          <a:lstStyle/>
          <a:p>
            <a:r>
              <a:rPr lang="en-US"/>
              <a:t>Azure Cosmos DB</a:t>
            </a:r>
          </a:p>
        </p:txBody>
      </p:sp>
      <p:cxnSp>
        <p:nvCxnSpPr>
          <p:cNvPr id="12" name="Straight Arrow Connector 11">
            <a:extLst>
              <a:ext uri="{FF2B5EF4-FFF2-40B4-BE49-F238E27FC236}">
                <a16:creationId xmlns:a16="http://schemas.microsoft.com/office/drawing/2014/main" id="{33721C6A-B8ED-554B-A5BE-9599A07A1474}"/>
              </a:ext>
            </a:extLst>
          </p:cNvPr>
          <p:cNvCxnSpPr>
            <a:cxnSpLocks/>
          </p:cNvCxnSpPr>
          <p:nvPr/>
        </p:nvCxnSpPr>
        <p:spPr>
          <a:xfrm flipH="1">
            <a:off x="2328683" y="3789651"/>
            <a:ext cx="1387039" cy="0"/>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F7EA2554-A60A-4446-9F1E-DCCA6D0F16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03561" y="3372030"/>
            <a:ext cx="709982" cy="709982"/>
          </a:xfrm>
          <a:prstGeom prst="rect">
            <a:avLst/>
          </a:prstGeom>
        </p:spPr>
      </p:pic>
    </p:spTree>
    <p:extLst>
      <p:ext uri="{BB962C8B-B14F-4D97-AF65-F5344CB8AC3E}">
        <p14:creationId xmlns:p14="http://schemas.microsoft.com/office/powerpoint/2010/main" val="2663465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19AA51-809B-439D-B248-9CFACF4442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9458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8792CC-B7DC-4EB5-9185-E21771DE0B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2184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8CF0A4-B553-45B6-B184-CBC8340442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0813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797C31-0176-415C-B5E8-C1E448C07B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4577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746216-07EC-49E2-A1A6-7CE3EC2AEB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9265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093E14-168C-4B9C-954D-0EA1100AC5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4161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75977-6AE1-4E2D-BB53-7BC9E2B1D7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631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AC41DB-7520-436F-A636-709BBECAC8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951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92E47E-6A8C-48A7-9A46-6B8B6BFEB4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6808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6F864-D92A-44A5-A77E-6F9D009CC8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550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97D8F0-C30E-4639-94AD-9554440DE221}"/>
              </a:ext>
            </a:extLst>
          </p:cNvPr>
          <p:cNvSpPr txBox="1"/>
          <p:nvPr/>
        </p:nvSpPr>
        <p:spPr>
          <a:xfrm>
            <a:off x="1027812" y="2205633"/>
            <a:ext cx="10136375" cy="2585323"/>
          </a:xfrm>
          <a:prstGeom prst="rect">
            <a:avLst/>
          </a:prstGeom>
          <a:noFill/>
        </p:spPr>
        <p:txBody>
          <a:bodyPr wrap="square" rtlCol="0">
            <a:spAutoFit/>
          </a:bodyPr>
          <a:lstStyle/>
          <a:p>
            <a:r>
              <a:rPr lang="en-US" sz="4800">
                <a:solidFill>
                  <a:srgbClr val="0078DC"/>
                </a:solidFill>
                <a:latin typeface="Segoe UI Semibold" panose="020B0702040204020203" pitchFamily="34" charset="0"/>
                <a:cs typeface="Segoe UI Semibold" panose="020B0702040204020203" pitchFamily="34" charset="0"/>
              </a:rPr>
              <a:t>But what if I want to run analytics in near real-time on my operational data at scale?</a:t>
            </a:r>
          </a:p>
          <a:p>
            <a:endParaRPr lang="en-US">
              <a:solidFill>
                <a:srgbClr val="0078DC"/>
              </a:solidFill>
            </a:endParaRPr>
          </a:p>
        </p:txBody>
      </p:sp>
    </p:spTree>
    <p:extLst>
      <p:ext uri="{BB962C8B-B14F-4D97-AF65-F5344CB8AC3E}">
        <p14:creationId xmlns:p14="http://schemas.microsoft.com/office/powerpoint/2010/main" val="33441750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35277-4C30-49E9-AA9F-E241183411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39730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17A91A-BF2D-4B14-86A7-AD7F3003D0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4760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4AF64-E04C-4691-B69F-84025D399A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833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FF81FD-8005-4F0B-98C6-D47A7430C1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1586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6470A-4512-43B6-95F7-DD490F14C6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932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BFA74-9786-451A-B5A1-5A72CE11C7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9144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45172-DBF1-4ABA-8E6D-804AEA01E7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1888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F8DC1B-4983-4576-B349-7DF4586090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491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A23C2-64D9-4151-A1FD-9D8E93ADD9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3040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67634-5CD3-453F-B54C-CE5E3409F5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269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2CBA015-CAFF-0045-80C0-F5319A32F174}"/>
              </a:ext>
            </a:extLst>
          </p:cNvPr>
          <p:cNvSpPr/>
          <p:nvPr/>
        </p:nvSpPr>
        <p:spPr bwMode="auto">
          <a:xfrm>
            <a:off x="572571" y="1761892"/>
            <a:ext cx="5212079" cy="4733487"/>
          </a:xfrm>
          <a:prstGeom prst="rect">
            <a:avLst/>
          </a:prstGeom>
          <a:solidFill>
            <a:schemeClr val="bg1"/>
          </a:solidFill>
          <a:ln w="9525">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ts val="1400"/>
              </a:lnSpc>
              <a:spcBef>
                <a:spcPct val="0"/>
              </a:spcBef>
              <a:buClrTx/>
              <a:buSzTx/>
              <a:buFontTx/>
              <a:buNone/>
              <a:tabLst/>
              <a:defRPr/>
            </a:pPr>
            <a:endParaRPr kumimoji="0" lang="en-US" sz="105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D45AEBDA-53BD-4D82-93CD-5BC84B21BF39}"/>
              </a:ext>
            </a:extLst>
          </p:cNvPr>
          <p:cNvSpPr txBox="1"/>
          <p:nvPr/>
        </p:nvSpPr>
        <p:spPr>
          <a:xfrm>
            <a:off x="6407352" y="2481441"/>
            <a:ext cx="5212077" cy="2031325"/>
          </a:xfrm>
          <a:prstGeom prst="rect">
            <a:avLst/>
          </a:prstGeom>
          <a:noFill/>
        </p:spPr>
        <p:txBody>
          <a:bodyPr wrap="square">
            <a:spAutoFit/>
          </a:bodyPr>
          <a:lstStyle/>
          <a:p>
            <a:endParaRPr lang="en-US" sz="1800" b="0">
              <a:solidFill>
                <a:schemeClr val="tx1"/>
              </a:solidFill>
              <a:latin typeface="Segoe UI Semilight" panose="020B0402040204020203" pitchFamily="34" charset="0"/>
              <a:ea typeface="Segoe UI Semilight" charset="0"/>
              <a:cs typeface="Segoe UI Semilight" panose="020B0402040204020203" pitchFamily="34" charset="0"/>
            </a:endParaRPr>
          </a:p>
          <a:p>
            <a:pPr marL="285750" indent="-285750">
              <a:buFont typeface="Arial" panose="020B0604020202020204" pitchFamily="34" charset="0"/>
              <a:buChar char="•"/>
            </a:pPr>
            <a:r>
              <a:rPr lang="en-US" sz="1800" b="0">
                <a:solidFill>
                  <a:schemeClr val="tx1"/>
                </a:solidFill>
                <a:ea typeface="Segoe UI Semilight" charset="0"/>
                <a:cs typeface="Segoe UI Semilight" panose="020B0402040204020203" pitchFamily="34" charset="0"/>
              </a:rPr>
              <a:t>If you have large amounts of data, analytical queries will take a long time to run and will be resource intensive. </a:t>
            </a:r>
          </a:p>
          <a:p>
            <a:endParaRPr lang="en-US">
              <a:latin typeface="Segoe UI Semilight" panose="020B0402040204020203" pitchFamily="34" charset="0"/>
              <a:ea typeface="Segoe UI Semilight" charset="0"/>
              <a:cs typeface="Segoe UI Semilight" panose="020B0402040204020203" pitchFamily="34" charset="0"/>
            </a:endParaRPr>
          </a:p>
          <a:p>
            <a:pPr marL="285750" indent="-285750">
              <a:buFont typeface="Arial" panose="020B0604020202020204" pitchFamily="34" charset="0"/>
              <a:buChar char="•"/>
            </a:pPr>
            <a:r>
              <a:rPr lang="en-US">
                <a:latin typeface="+mj-lt"/>
                <a:cs typeface="Segoe UI Semilight" panose="020B0402040204020203" pitchFamily="34" charset="0"/>
              </a:rPr>
              <a:t>HUGE performance impact </a:t>
            </a:r>
            <a:r>
              <a:rPr lang="en-US">
                <a:cs typeface="Segoe UI Semilight" panose="020B0402040204020203" pitchFamily="34" charset="0"/>
              </a:rPr>
              <a:t>on</a:t>
            </a:r>
            <a:r>
              <a:rPr lang="en-US" b="1">
                <a:cs typeface="Segoe UI Semilight" panose="020B0402040204020203" pitchFamily="34" charset="0"/>
              </a:rPr>
              <a:t> </a:t>
            </a:r>
            <a:r>
              <a:rPr lang="en-US">
                <a:cs typeface="Segoe UI Semilight" panose="020B0402040204020203" pitchFamily="34" charset="0"/>
              </a:rPr>
              <a:t>the OLTP workloads.</a:t>
            </a:r>
          </a:p>
        </p:txBody>
      </p:sp>
      <p:pic>
        <p:nvPicPr>
          <p:cNvPr id="7" name="Graphic 6" descr="Warning">
            <a:extLst>
              <a:ext uri="{FF2B5EF4-FFF2-40B4-BE49-F238E27FC236}">
                <a16:creationId xmlns:a16="http://schemas.microsoft.com/office/drawing/2014/main" id="{20AA30FF-4A73-4DBF-A1BA-54ABF64D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1377" y="1813709"/>
            <a:ext cx="697116" cy="697116"/>
          </a:xfrm>
          <a:prstGeom prst="rect">
            <a:avLst/>
          </a:prstGeom>
        </p:spPr>
      </p:pic>
      <p:pic>
        <p:nvPicPr>
          <p:cNvPr id="26" name="Picture 25">
            <a:extLst>
              <a:ext uri="{FF2B5EF4-FFF2-40B4-BE49-F238E27FC236}">
                <a16:creationId xmlns:a16="http://schemas.microsoft.com/office/drawing/2014/main" id="{18F70564-B4F7-46B2-88E3-3A6A1133741C}"/>
              </a:ext>
            </a:extLst>
          </p:cNvPr>
          <p:cNvPicPr>
            <a:picLocks noChangeAspect="1"/>
          </p:cNvPicPr>
          <p:nvPr/>
        </p:nvPicPr>
        <p:blipFill>
          <a:blip r:embed="rId5"/>
          <a:stretch>
            <a:fillRect/>
          </a:stretch>
        </p:blipFill>
        <p:spPr>
          <a:xfrm>
            <a:off x="3579583" y="5078552"/>
            <a:ext cx="713232" cy="713232"/>
          </a:xfrm>
          <a:prstGeom prst="rect">
            <a:avLst/>
          </a:prstGeom>
        </p:spPr>
      </p:pic>
      <p:pic>
        <p:nvPicPr>
          <p:cNvPr id="2" name="Picture 4">
            <a:extLst>
              <a:ext uri="{FF2B5EF4-FFF2-40B4-BE49-F238E27FC236}">
                <a16:creationId xmlns:a16="http://schemas.microsoft.com/office/drawing/2014/main" id="{96C0FC04-DAD8-474E-8827-AD08EB9E5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919" y="2030976"/>
            <a:ext cx="914400" cy="47984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B5036B2-7E2C-BE4B-9935-21AA94A1A881}"/>
              </a:ext>
            </a:extLst>
          </p:cNvPr>
          <p:cNvSpPr>
            <a:spLocks noGrp="1"/>
          </p:cNvSpPr>
          <p:nvPr>
            <p:ph type="title"/>
          </p:nvPr>
        </p:nvSpPr>
        <p:spPr>
          <a:xfrm>
            <a:off x="572571" y="330905"/>
            <a:ext cx="11235677" cy="553998"/>
          </a:xfrm>
        </p:spPr>
        <p:txBody>
          <a:bodyPr/>
          <a:lstStyle/>
          <a:p>
            <a:r>
              <a:rPr lang="en-US">
                <a:solidFill>
                  <a:srgbClr val="0078DC"/>
                </a:solidFill>
                <a:latin typeface="Segoe UI Semibold" panose="020B0702040204020203" pitchFamily="34" charset="0"/>
                <a:ea typeface="Segoe UI Semilight" charset="0"/>
                <a:cs typeface="Segoe UI Semibold" panose="020B0702040204020203" pitchFamily="34" charset="0"/>
              </a:rPr>
              <a:t>Running OLTP and OLAP workloads on the same database</a:t>
            </a:r>
            <a:endParaRPr lang="en-US">
              <a:solidFill>
                <a:srgbClr val="0078DC"/>
              </a:solidFill>
            </a:endParaRPr>
          </a:p>
        </p:txBody>
      </p:sp>
      <p:cxnSp>
        <p:nvCxnSpPr>
          <p:cNvPr id="32" name="Straight Arrow Connector 31">
            <a:extLst>
              <a:ext uri="{FF2B5EF4-FFF2-40B4-BE49-F238E27FC236}">
                <a16:creationId xmlns:a16="http://schemas.microsoft.com/office/drawing/2014/main" id="{FABC7078-9718-6848-8B29-1EABABFDCB32}"/>
              </a:ext>
            </a:extLst>
          </p:cNvPr>
          <p:cNvCxnSpPr>
            <a:cxnSpLocks/>
          </p:cNvCxnSpPr>
          <p:nvPr/>
        </p:nvCxnSpPr>
        <p:spPr>
          <a:xfrm flipV="1">
            <a:off x="3880860" y="2661663"/>
            <a:ext cx="0" cy="523962"/>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794415-F063-E341-9AC8-7BFBAB9146B6}"/>
              </a:ext>
            </a:extLst>
          </p:cNvPr>
          <p:cNvCxnSpPr>
            <a:cxnSpLocks/>
          </p:cNvCxnSpPr>
          <p:nvPr/>
        </p:nvCxnSpPr>
        <p:spPr>
          <a:xfrm flipV="1">
            <a:off x="4015157" y="2661663"/>
            <a:ext cx="0" cy="523962"/>
          </a:xfrm>
          <a:prstGeom prst="straightConnector1">
            <a:avLst/>
          </a:prstGeom>
          <a:ln w="15875">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7698D0F-EA5F-1744-A976-7CB72FD29902}"/>
              </a:ext>
            </a:extLst>
          </p:cNvPr>
          <p:cNvSpPr txBox="1"/>
          <p:nvPr/>
        </p:nvSpPr>
        <p:spPr>
          <a:xfrm>
            <a:off x="1045378" y="4089107"/>
            <a:ext cx="1152194" cy="646331"/>
          </a:xfrm>
          <a:prstGeom prst="rect">
            <a:avLst/>
          </a:prstGeom>
          <a:noFill/>
        </p:spPr>
        <p:txBody>
          <a:bodyPr wrap="square" lIns="0" rtlCol="0">
            <a:spAutoFit/>
          </a:bodyPr>
          <a:lstStyle/>
          <a:p>
            <a:r>
              <a:rPr lang="en-US" sz="1200" b="1">
                <a:latin typeface="Segoe UI Semibold" panose="020B0502040204020203" pitchFamily="34" charset="0"/>
                <a:cs typeface="Segoe UI Semibold" panose="020B0502040204020203" pitchFamily="34" charset="0"/>
              </a:rPr>
              <a:t>Real-time</a:t>
            </a:r>
          </a:p>
          <a:p>
            <a:r>
              <a:rPr lang="en-US" sz="1200" b="1">
                <a:latin typeface="Segoe UI Semibold" panose="020B0502040204020203" pitchFamily="34" charset="0"/>
                <a:cs typeface="Segoe UI Semibold" panose="020B0502040204020203" pitchFamily="34" charset="0"/>
              </a:rPr>
              <a:t>Applications &amp; Services</a:t>
            </a:r>
          </a:p>
        </p:txBody>
      </p:sp>
      <p:pic>
        <p:nvPicPr>
          <p:cNvPr id="65" name="Picture 64">
            <a:extLst>
              <a:ext uri="{FF2B5EF4-FFF2-40B4-BE49-F238E27FC236}">
                <a16:creationId xmlns:a16="http://schemas.microsoft.com/office/drawing/2014/main" id="{AE43A5F4-646E-1240-AD57-1052AC9F974C}"/>
              </a:ext>
            </a:extLst>
          </p:cNvPr>
          <p:cNvPicPr>
            <a:picLocks noChangeAspect="1"/>
          </p:cNvPicPr>
          <p:nvPr/>
        </p:nvPicPr>
        <p:blipFill>
          <a:blip r:embed="rId7"/>
          <a:stretch>
            <a:fillRect/>
          </a:stretch>
        </p:blipFill>
        <p:spPr>
          <a:xfrm>
            <a:off x="3501466" y="3320917"/>
            <a:ext cx="882756" cy="713232"/>
          </a:xfrm>
          <a:prstGeom prst="rect">
            <a:avLst/>
          </a:prstGeom>
        </p:spPr>
      </p:pic>
      <p:sp>
        <p:nvSpPr>
          <p:cNvPr id="66" name="TextBox 65">
            <a:extLst>
              <a:ext uri="{FF2B5EF4-FFF2-40B4-BE49-F238E27FC236}">
                <a16:creationId xmlns:a16="http://schemas.microsoft.com/office/drawing/2014/main" id="{333A27B2-B4F8-F248-894F-19FB6E5E55F0}"/>
              </a:ext>
            </a:extLst>
          </p:cNvPr>
          <p:cNvSpPr txBox="1"/>
          <p:nvPr/>
        </p:nvSpPr>
        <p:spPr>
          <a:xfrm>
            <a:off x="3501466" y="4089107"/>
            <a:ext cx="1152194" cy="475851"/>
          </a:xfrm>
          <a:prstGeom prst="rect">
            <a:avLst/>
          </a:prstGeom>
          <a:noFill/>
        </p:spPr>
        <p:txBody>
          <a:bodyPr wrap="square" lIns="0" rtlCol="0">
            <a:spAutoFit/>
          </a:bodyPr>
          <a:lstStyle/>
          <a:p>
            <a:r>
              <a:rPr lang="en-US" sz="1200" b="1">
                <a:latin typeface="Segoe UI Semibold" panose="020B0502040204020203" pitchFamily="34" charset="0"/>
                <a:cs typeface="Segoe UI Semibold" panose="020B0502040204020203" pitchFamily="34" charset="0"/>
              </a:rPr>
              <a:t>Azure</a:t>
            </a:r>
          </a:p>
          <a:p>
            <a:r>
              <a:rPr lang="en-US" sz="1200" b="1">
                <a:latin typeface="Segoe UI Semibold" panose="020B0502040204020203" pitchFamily="34" charset="0"/>
                <a:cs typeface="Segoe UI Semibold" panose="020B0502040204020203" pitchFamily="34" charset="0"/>
              </a:rPr>
              <a:t>Cosmos DB</a:t>
            </a:r>
          </a:p>
        </p:txBody>
      </p:sp>
      <p:cxnSp>
        <p:nvCxnSpPr>
          <p:cNvPr id="67" name="Straight Arrow Connector 66">
            <a:extLst>
              <a:ext uri="{FF2B5EF4-FFF2-40B4-BE49-F238E27FC236}">
                <a16:creationId xmlns:a16="http://schemas.microsoft.com/office/drawing/2014/main" id="{74C200C6-10DD-A846-B91E-16A6F562B009}"/>
              </a:ext>
            </a:extLst>
          </p:cNvPr>
          <p:cNvCxnSpPr>
            <a:cxnSpLocks/>
          </p:cNvCxnSpPr>
          <p:nvPr/>
        </p:nvCxnSpPr>
        <p:spPr>
          <a:xfrm flipH="1">
            <a:off x="2197572" y="3727546"/>
            <a:ext cx="1021588" cy="0"/>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D9A82C06-5259-AC43-9546-D7D9AB4D77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45378" y="3320917"/>
            <a:ext cx="709982" cy="709982"/>
          </a:xfrm>
          <a:prstGeom prst="rect">
            <a:avLst/>
          </a:prstGeom>
        </p:spPr>
      </p:pic>
      <p:sp>
        <p:nvSpPr>
          <p:cNvPr id="69" name="TextBox 68">
            <a:extLst>
              <a:ext uri="{FF2B5EF4-FFF2-40B4-BE49-F238E27FC236}">
                <a16:creationId xmlns:a16="http://schemas.microsoft.com/office/drawing/2014/main" id="{35371040-3C56-3D47-91DE-A31B344B023C}"/>
              </a:ext>
            </a:extLst>
          </p:cNvPr>
          <p:cNvSpPr txBox="1"/>
          <p:nvPr/>
        </p:nvSpPr>
        <p:spPr>
          <a:xfrm>
            <a:off x="3579583" y="5788431"/>
            <a:ext cx="1152194" cy="461665"/>
          </a:xfrm>
          <a:prstGeom prst="rect">
            <a:avLst/>
          </a:prstGeom>
          <a:noFill/>
        </p:spPr>
        <p:txBody>
          <a:bodyPr wrap="square" lIns="0" rtlCol="0">
            <a:spAutoFit/>
          </a:bodyPr>
          <a:lstStyle/>
          <a:p>
            <a:r>
              <a:rPr lang="en-US" sz="1200" b="1">
                <a:latin typeface="Segoe UI Semibold" panose="020B0502040204020203" pitchFamily="34" charset="0"/>
                <a:cs typeface="Segoe UI Semibold" panose="020B0502040204020203" pitchFamily="34" charset="0"/>
              </a:rPr>
              <a:t>Reporting &amp; Dashboards</a:t>
            </a:r>
          </a:p>
        </p:txBody>
      </p:sp>
      <p:cxnSp>
        <p:nvCxnSpPr>
          <p:cNvPr id="71" name="Straight Arrow Connector 70">
            <a:extLst>
              <a:ext uri="{FF2B5EF4-FFF2-40B4-BE49-F238E27FC236}">
                <a16:creationId xmlns:a16="http://schemas.microsoft.com/office/drawing/2014/main" id="{884AD901-264D-B749-BB69-9413EA9D10E3}"/>
              </a:ext>
            </a:extLst>
          </p:cNvPr>
          <p:cNvCxnSpPr>
            <a:cxnSpLocks/>
          </p:cNvCxnSpPr>
          <p:nvPr/>
        </p:nvCxnSpPr>
        <p:spPr>
          <a:xfrm flipV="1">
            <a:off x="3947767" y="4512766"/>
            <a:ext cx="0" cy="523962"/>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810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1338EE-0D47-41E2-B660-B1E1D682F5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5166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C53D5-AA68-4C2C-8AF5-08BBADAB44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08727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C67ED0-1460-4DE5-81C9-8B32FA06DD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2548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8E9D00-FE67-45E7-9F12-4D29EA9FFB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0531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C07C7-86C3-467E-83AE-69767403D5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4748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4F405C-0B49-4C7A-A013-A8D49B113F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9016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0BA541-7E6C-409E-96B4-4992BB319C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1957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CDA7AE-9223-4E34-B6FE-7FFAA038DF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5116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58D2F6-71B7-40CC-B7B3-2EC2AC9D60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6297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7DCE3-7B87-4115-9320-B1BB2CE6B3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862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C2629C7-B1ED-49F0-A25D-FAD45461DBFC}"/>
              </a:ext>
            </a:extLst>
          </p:cNvPr>
          <p:cNvGrpSpPr/>
          <p:nvPr/>
        </p:nvGrpSpPr>
        <p:grpSpPr>
          <a:xfrm>
            <a:off x="245061" y="4915691"/>
            <a:ext cx="1061268" cy="1142898"/>
            <a:chOff x="244150" y="4067792"/>
            <a:chExt cx="1061268" cy="1142898"/>
          </a:xfrm>
        </p:grpSpPr>
        <p:pic>
          <p:nvPicPr>
            <p:cNvPr id="5" name="Picture 4">
              <a:extLst>
                <a:ext uri="{FF2B5EF4-FFF2-40B4-BE49-F238E27FC236}">
                  <a16:creationId xmlns:a16="http://schemas.microsoft.com/office/drawing/2014/main" id="{05B0D46C-4143-4C16-A2BA-20313997E18D}"/>
                </a:ext>
              </a:extLst>
            </p:cNvPr>
            <p:cNvPicPr>
              <a:picLocks noChangeAspect="1"/>
            </p:cNvPicPr>
            <p:nvPr/>
          </p:nvPicPr>
          <p:blipFill>
            <a:blip r:embed="rId3"/>
            <a:stretch>
              <a:fillRect/>
            </a:stretch>
          </p:blipFill>
          <p:spPr>
            <a:xfrm>
              <a:off x="384477" y="4067792"/>
              <a:ext cx="777201" cy="777200"/>
            </a:xfrm>
            <a:prstGeom prst="rect">
              <a:avLst/>
            </a:prstGeom>
          </p:spPr>
        </p:pic>
        <p:sp>
          <p:nvSpPr>
            <p:cNvPr id="7" name="TextBox 6">
              <a:extLst>
                <a:ext uri="{FF2B5EF4-FFF2-40B4-BE49-F238E27FC236}">
                  <a16:creationId xmlns:a16="http://schemas.microsoft.com/office/drawing/2014/main" id="{48219DC2-B831-4B82-8838-563E2EBE8200}"/>
                </a:ext>
              </a:extLst>
            </p:cNvPr>
            <p:cNvSpPr txBox="1"/>
            <p:nvPr/>
          </p:nvSpPr>
          <p:spPr>
            <a:xfrm>
              <a:off x="244150" y="4749025"/>
              <a:ext cx="1061268" cy="461665"/>
            </a:xfrm>
            <a:prstGeom prst="rect">
              <a:avLst/>
            </a:prstGeom>
            <a:noFill/>
          </p:spPr>
          <p:txBody>
            <a:bodyPr wrap="square" rtlCol="0">
              <a:spAutoFit/>
            </a:bodyPr>
            <a:lstStyle/>
            <a:p>
              <a:pPr algn="ctr"/>
              <a:r>
                <a:rPr lang="en-US" sz="1200" b="1">
                  <a:solidFill>
                    <a:schemeClr val="accent5"/>
                  </a:solidFill>
                  <a:latin typeface="Segoe UI Semibold" panose="020B0502040204020203" pitchFamily="34" charset="0"/>
                  <a:cs typeface="Segoe UI Semibold" panose="020B0502040204020203" pitchFamily="34" charset="0"/>
                </a:rPr>
                <a:t>User</a:t>
              </a:r>
            </a:p>
            <a:p>
              <a:pPr algn="ctr"/>
              <a:r>
                <a:rPr lang="en-US" sz="1200" b="1">
                  <a:solidFill>
                    <a:schemeClr val="accent5"/>
                  </a:solidFill>
                  <a:latin typeface="Segoe UI Semibold" panose="020B0502040204020203" pitchFamily="34" charset="0"/>
                  <a:cs typeface="Segoe UI Semibold" panose="020B0502040204020203" pitchFamily="34" charset="0"/>
                </a:rPr>
                <a:t>Applications</a:t>
              </a:r>
            </a:p>
          </p:txBody>
        </p:sp>
      </p:grpSp>
      <p:cxnSp>
        <p:nvCxnSpPr>
          <p:cNvPr id="9" name="Straight Arrow Connector 8">
            <a:extLst>
              <a:ext uri="{FF2B5EF4-FFF2-40B4-BE49-F238E27FC236}">
                <a16:creationId xmlns:a16="http://schemas.microsoft.com/office/drawing/2014/main" id="{52F3BC9F-BC87-40F1-9BBC-DC8EF9983712}"/>
              </a:ext>
            </a:extLst>
          </p:cNvPr>
          <p:cNvCxnSpPr>
            <a:cxnSpLocks/>
            <a:stCxn id="5" idx="3"/>
          </p:cNvCxnSpPr>
          <p:nvPr/>
        </p:nvCxnSpPr>
        <p:spPr>
          <a:xfrm flipV="1">
            <a:off x="1162589" y="5301125"/>
            <a:ext cx="1668060" cy="3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BCF8F60E-5627-4463-86C9-01D28A7A2C0B}"/>
              </a:ext>
            </a:extLst>
          </p:cNvPr>
          <p:cNvGrpSpPr/>
          <p:nvPr/>
        </p:nvGrpSpPr>
        <p:grpSpPr>
          <a:xfrm>
            <a:off x="2830649" y="4702160"/>
            <a:ext cx="1362029" cy="1658504"/>
            <a:chOff x="2829738" y="3854261"/>
            <a:chExt cx="1362029" cy="1658504"/>
          </a:xfrm>
        </p:grpSpPr>
        <p:pic>
          <p:nvPicPr>
            <p:cNvPr id="6" name="Picture 5">
              <a:extLst>
                <a:ext uri="{FF2B5EF4-FFF2-40B4-BE49-F238E27FC236}">
                  <a16:creationId xmlns:a16="http://schemas.microsoft.com/office/drawing/2014/main" id="{3E2E65DB-A3C1-4384-AD72-206A46997482}"/>
                </a:ext>
              </a:extLst>
            </p:cNvPr>
            <p:cNvPicPr>
              <a:picLocks noChangeAspect="1"/>
            </p:cNvPicPr>
            <p:nvPr/>
          </p:nvPicPr>
          <p:blipFill>
            <a:blip r:embed="rId4"/>
            <a:stretch>
              <a:fillRect/>
            </a:stretch>
          </p:blipFill>
          <p:spPr>
            <a:xfrm>
              <a:off x="2829738" y="3854261"/>
              <a:ext cx="1362029" cy="1197929"/>
            </a:xfrm>
            <a:prstGeom prst="rect">
              <a:avLst/>
            </a:prstGeom>
          </p:spPr>
        </p:pic>
        <p:sp>
          <p:nvSpPr>
            <p:cNvPr id="19" name="TextBox 18">
              <a:extLst>
                <a:ext uri="{FF2B5EF4-FFF2-40B4-BE49-F238E27FC236}">
                  <a16:creationId xmlns:a16="http://schemas.microsoft.com/office/drawing/2014/main" id="{88DA2901-1AD3-4454-A244-8D4767EDF40A}"/>
                </a:ext>
              </a:extLst>
            </p:cNvPr>
            <p:cNvSpPr txBox="1"/>
            <p:nvPr/>
          </p:nvSpPr>
          <p:spPr>
            <a:xfrm>
              <a:off x="2980118" y="5051100"/>
              <a:ext cx="1061268" cy="461665"/>
            </a:xfrm>
            <a:prstGeom prst="rect">
              <a:avLst/>
            </a:prstGeom>
            <a:noFill/>
          </p:spPr>
          <p:txBody>
            <a:bodyPr wrap="square" rtlCol="0">
              <a:spAutoFit/>
            </a:bodyPr>
            <a:lstStyle/>
            <a:p>
              <a:pPr algn="ctr"/>
              <a:r>
                <a:rPr lang="en-US" sz="1200" b="1">
                  <a:solidFill>
                    <a:schemeClr val="accent5"/>
                  </a:solidFill>
                  <a:latin typeface="Segoe UI Semibold" panose="020B0502040204020203" pitchFamily="34" charset="0"/>
                  <a:cs typeface="Segoe UI Semibold" panose="020B0502040204020203" pitchFamily="34" charset="0"/>
                </a:rPr>
                <a:t>Azure Cosmos DB</a:t>
              </a:r>
            </a:p>
          </p:txBody>
        </p:sp>
      </p:grpSp>
      <p:grpSp>
        <p:nvGrpSpPr>
          <p:cNvPr id="66" name="Group 65">
            <a:extLst>
              <a:ext uri="{FF2B5EF4-FFF2-40B4-BE49-F238E27FC236}">
                <a16:creationId xmlns:a16="http://schemas.microsoft.com/office/drawing/2014/main" id="{EF31854F-7A2F-4C04-A77D-F359B24239C0}"/>
              </a:ext>
            </a:extLst>
          </p:cNvPr>
          <p:cNvGrpSpPr/>
          <p:nvPr/>
        </p:nvGrpSpPr>
        <p:grpSpPr>
          <a:xfrm>
            <a:off x="6249676" y="4861137"/>
            <a:ext cx="1061268" cy="1105120"/>
            <a:chOff x="6248765" y="4013238"/>
            <a:chExt cx="1061268" cy="1105120"/>
          </a:xfrm>
        </p:grpSpPr>
        <p:pic>
          <p:nvPicPr>
            <p:cNvPr id="4" name="Picture 3">
              <a:extLst>
                <a:ext uri="{FF2B5EF4-FFF2-40B4-BE49-F238E27FC236}">
                  <a16:creationId xmlns:a16="http://schemas.microsoft.com/office/drawing/2014/main" id="{2E047549-C591-4811-AE32-4484AF4490E8}"/>
                </a:ext>
              </a:extLst>
            </p:cNvPr>
            <p:cNvPicPr>
              <a:picLocks noChangeAspect="1"/>
            </p:cNvPicPr>
            <p:nvPr/>
          </p:nvPicPr>
          <p:blipFill>
            <a:blip r:embed="rId5"/>
            <a:stretch>
              <a:fillRect/>
            </a:stretch>
          </p:blipFill>
          <p:spPr>
            <a:xfrm>
              <a:off x="6262479" y="4013238"/>
              <a:ext cx="1029751" cy="886847"/>
            </a:xfrm>
            <a:prstGeom prst="rect">
              <a:avLst/>
            </a:prstGeom>
          </p:spPr>
        </p:pic>
        <p:sp>
          <p:nvSpPr>
            <p:cNvPr id="21" name="TextBox 20">
              <a:extLst>
                <a:ext uri="{FF2B5EF4-FFF2-40B4-BE49-F238E27FC236}">
                  <a16:creationId xmlns:a16="http://schemas.microsoft.com/office/drawing/2014/main" id="{4A1999DC-AE8D-4BEB-9709-0AE91AC99AAF}"/>
                </a:ext>
              </a:extLst>
            </p:cNvPr>
            <p:cNvSpPr txBox="1"/>
            <p:nvPr/>
          </p:nvSpPr>
          <p:spPr>
            <a:xfrm>
              <a:off x="6248765" y="4841359"/>
              <a:ext cx="1061268" cy="276999"/>
            </a:xfrm>
            <a:prstGeom prst="rect">
              <a:avLst/>
            </a:prstGeom>
            <a:noFill/>
          </p:spPr>
          <p:txBody>
            <a:bodyPr wrap="square" rtlCol="0">
              <a:spAutoFit/>
            </a:bodyPr>
            <a:lstStyle/>
            <a:p>
              <a:pPr algn="ctr"/>
              <a:r>
                <a:rPr lang="en-US" sz="1200" b="1">
                  <a:solidFill>
                    <a:schemeClr val="accent5"/>
                  </a:solidFill>
                  <a:latin typeface="Segoe UI Semibold" panose="020B0502040204020203" pitchFamily="34" charset="0"/>
                  <a:cs typeface="Segoe UI Semibold" panose="020B0502040204020203" pitchFamily="34" charset="0"/>
                </a:rPr>
                <a:t>Data Lake</a:t>
              </a:r>
            </a:p>
          </p:txBody>
        </p:sp>
      </p:grpSp>
      <p:grpSp>
        <p:nvGrpSpPr>
          <p:cNvPr id="68" name="Group 67">
            <a:extLst>
              <a:ext uri="{FF2B5EF4-FFF2-40B4-BE49-F238E27FC236}">
                <a16:creationId xmlns:a16="http://schemas.microsoft.com/office/drawing/2014/main" id="{E4CD8637-3687-49A0-9004-3DDF99DA5E14}"/>
              </a:ext>
            </a:extLst>
          </p:cNvPr>
          <p:cNvGrpSpPr/>
          <p:nvPr/>
        </p:nvGrpSpPr>
        <p:grpSpPr>
          <a:xfrm>
            <a:off x="4192678" y="4810769"/>
            <a:ext cx="2070712" cy="493792"/>
            <a:chOff x="4191767" y="3962870"/>
            <a:chExt cx="2070712" cy="493792"/>
          </a:xfrm>
        </p:grpSpPr>
        <p:sp>
          <p:nvSpPr>
            <p:cNvPr id="27" name="TextBox 26">
              <a:extLst>
                <a:ext uri="{FF2B5EF4-FFF2-40B4-BE49-F238E27FC236}">
                  <a16:creationId xmlns:a16="http://schemas.microsoft.com/office/drawing/2014/main" id="{189AFF61-5377-4302-BBBE-8A52A0554D3C}"/>
                </a:ext>
              </a:extLst>
            </p:cNvPr>
            <p:cNvSpPr txBox="1"/>
            <p:nvPr/>
          </p:nvSpPr>
          <p:spPr>
            <a:xfrm>
              <a:off x="4629688" y="3962870"/>
              <a:ext cx="1181156" cy="461665"/>
            </a:xfrm>
            <a:prstGeom prst="rect">
              <a:avLst/>
            </a:prstGeom>
            <a:noFill/>
          </p:spPr>
          <p:txBody>
            <a:bodyPr wrap="square" rtlCol="0">
              <a:spAutoFit/>
            </a:bodyPr>
            <a:lstStyle/>
            <a:p>
              <a:pPr algn="ctr"/>
              <a:r>
                <a:rPr lang="en-US" sz="1200" b="1">
                  <a:solidFill>
                    <a:srgbClr val="000000"/>
                  </a:solidFill>
                  <a:latin typeface="Segoe UI Semibold" panose="020B0502040204020203" pitchFamily="34" charset="0"/>
                  <a:cs typeface="Segoe UI Semibold" panose="020B0502040204020203" pitchFamily="34" charset="0"/>
                </a:rPr>
                <a:t>Extract (Pipelines)</a:t>
              </a:r>
            </a:p>
          </p:txBody>
        </p:sp>
        <p:cxnSp>
          <p:nvCxnSpPr>
            <p:cNvPr id="28" name="Straight Arrow Connector 27">
              <a:extLst>
                <a:ext uri="{FF2B5EF4-FFF2-40B4-BE49-F238E27FC236}">
                  <a16:creationId xmlns:a16="http://schemas.microsoft.com/office/drawing/2014/main" id="{DF656EF3-1CE2-46BF-A8FB-14CC32CE0896}"/>
                </a:ext>
              </a:extLst>
            </p:cNvPr>
            <p:cNvCxnSpPr>
              <a:cxnSpLocks/>
              <a:endCxn id="4" idx="1"/>
            </p:cNvCxnSpPr>
            <p:nvPr/>
          </p:nvCxnSpPr>
          <p:spPr>
            <a:xfrm>
              <a:off x="4191767" y="4453226"/>
              <a:ext cx="2070712" cy="343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4F64E67C-027E-449B-97A7-368609DA25BA}"/>
              </a:ext>
            </a:extLst>
          </p:cNvPr>
          <p:cNvGrpSpPr/>
          <p:nvPr/>
        </p:nvGrpSpPr>
        <p:grpSpPr>
          <a:xfrm>
            <a:off x="6635416" y="3685034"/>
            <a:ext cx="1120844" cy="1173167"/>
            <a:chOff x="6777355" y="2840071"/>
            <a:chExt cx="1120844" cy="1173167"/>
          </a:xfrm>
        </p:grpSpPr>
        <p:sp>
          <p:nvSpPr>
            <p:cNvPr id="25" name="TextBox 24">
              <a:extLst>
                <a:ext uri="{FF2B5EF4-FFF2-40B4-BE49-F238E27FC236}">
                  <a16:creationId xmlns:a16="http://schemas.microsoft.com/office/drawing/2014/main" id="{55A1AA8D-CF38-4564-8DFA-22A2627911DF}"/>
                </a:ext>
              </a:extLst>
            </p:cNvPr>
            <p:cNvSpPr txBox="1"/>
            <p:nvPr/>
          </p:nvSpPr>
          <p:spPr>
            <a:xfrm>
              <a:off x="6836931" y="3305372"/>
              <a:ext cx="1061268" cy="461665"/>
            </a:xfrm>
            <a:prstGeom prst="rect">
              <a:avLst/>
            </a:prstGeom>
            <a:noFill/>
          </p:spPr>
          <p:txBody>
            <a:bodyPr wrap="square" rtlCol="0">
              <a:spAutoFit/>
            </a:bodyPr>
            <a:lstStyle/>
            <a:p>
              <a:pPr algn="ctr"/>
              <a:r>
                <a:rPr lang="en-US" sz="1200" b="1">
                  <a:solidFill>
                    <a:srgbClr val="000000"/>
                  </a:solidFill>
                  <a:latin typeface="Segoe UI Semibold" panose="020B0502040204020203" pitchFamily="34" charset="0"/>
                  <a:cs typeface="Segoe UI Semibold" panose="020B0502040204020203" pitchFamily="34" charset="0"/>
                </a:rPr>
                <a:t>Transform</a:t>
              </a:r>
            </a:p>
            <a:p>
              <a:pPr algn="ctr"/>
              <a:r>
                <a:rPr lang="en-US" sz="1200" b="1">
                  <a:solidFill>
                    <a:srgbClr val="000000"/>
                  </a:solidFill>
                  <a:latin typeface="Segoe UI Semibold" panose="020B0502040204020203" pitchFamily="34" charset="0"/>
                  <a:cs typeface="Segoe UI Semibold" panose="020B0502040204020203" pitchFamily="34" charset="0"/>
                </a:rPr>
                <a:t>Enrich</a:t>
              </a:r>
            </a:p>
          </p:txBody>
        </p:sp>
        <p:cxnSp>
          <p:nvCxnSpPr>
            <p:cNvPr id="39" name="Straight Arrow Connector 38">
              <a:extLst>
                <a:ext uri="{FF2B5EF4-FFF2-40B4-BE49-F238E27FC236}">
                  <a16:creationId xmlns:a16="http://schemas.microsoft.com/office/drawing/2014/main" id="{A6D72065-22A0-4954-9EEC-C9DC316F371F}"/>
                </a:ext>
              </a:extLst>
            </p:cNvPr>
            <p:cNvCxnSpPr>
              <a:cxnSpLocks/>
              <a:stCxn id="4" idx="0"/>
            </p:cNvCxnSpPr>
            <p:nvPr/>
          </p:nvCxnSpPr>
          <p:spPr>
            <a:xfrm flipV="1">
              <a:off x="6777355" y="2840071"/>
              <a:ext cx="2044" cy="11731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A76EFCD8-1EE9-440D-BC6E-88EEF59DA97E}"/>
              </a:ext>
            </a:extLst>
          </p:cNvPr>
          <p:cNvGrpSpPr/>
          <p:nvPr/>
        </p:nvGrpSpPr>
        <p:grpSpPr>
          <a:xfrm>
            <a:off x="4162447" y="6198239"/>
            <a:ext cx="4410763" cy="315312"/>
            <a:chOff x="4161536" y="5350340"/>
            <a:chExt cx="4410763" cy="315312"/>
          </a:xfrm>
        </p:grpSpPr>
        <p:sp>
          <p:nvSpPr>
            <p:cNvPr id="24" name="TextBox 23">
              <a:extLst>
                <a:ext uri="{FF2B5EF4-FFF2-40B4-BE49-F238E27FC236}">
                  <a16:creationId xmlns:a16="http://schemas.microsoft.com/office/drawing/2014/main" id="{4A371F5F-0D6F-4EA3-A2C4-807710D6DEE9}"/>
                </a:ext>
              </a:extLst>
            </p:cNvPr>
            <p:cNvSpPr txBox="1"/>
            <p:nvPr/>
          </p:nvSpPr>
          <p:spPr>
            <a:xfrm>
              <a:off x="6248765" y="5388653"/>
              <a:ext cx="1061268" cy="276999"/>
            </a:xfrm>
            <a:prstGeom prst="rect">
              <a:avLst/>
            </a:prstGeom>
            <a:noFill/>
          </p:spPr>
          <p:txBody>
            <a:bodyPr wrap="square" rtlCol="0">
              <a:spAutoFit/>
            </a:bodyPr>
            <a:lstStyle/>
            <a:p>
              <a:pPr algn="ctr"/>
              <a:r>
                <a:rPr lang="en-US" sz="1200" b="1">
                  <a:solidFill>
                    <a:srgbClr val="000000"/>
                  </a:solidFill>
                  <a:latin typeface="Segoe UI Semibold" panose="020B0502040204020203" pitchFamily="34" charset="0"/>
                  <a:cs typeface="Segoe UI Semibold" panose="020B0502040204020203" pitchFamily="34" charset="0"/>
                </a:rPr>
                <a:t>Orchestrate</a:t>
              </a:r>
            </a:p>
          </p:txBody>
        </p:sp>
        <p:cxnSp>
          <p:nvCxnSpPr>
            <p:cNvPr id="46" name="Straight Arrow Connector 45">
              <a:extLst>
                <a:ext uri="{FF2B5EF4-FFF2-40B4-BE49-F238E27FC236}">
                  <a16:creationId xmlns:a16="http://schemas.microsoft.com/office/drawing/2014/main" id="{1076D311-BFC4-4616-AAB0-0C0F348C4761}"/>
                </a:ext>
              </a:extLst>
            </p:cNvPr>
            <p:cNvCxnSpPr>
              <a:cxnSpLocks/>
            </p:cNvCxnSpPr>
            <p:nvPr/>
          </p:nvCxnSpPr>
          <p:spPr>
            <a:xfrm>
              <a:off x="4161536" y="5350340"/>
              <a:ext cx="4410763" cy="2530"/>
            </a:xfrm>
            <a:prstGeom prst="straightConnector1">
              <a:avLst/>
            </a:prstGeom>
            <a:ln w="38100">
              <a:solidFill>
                <a:schemeClr val="tx1"/>
              </a:solidFill>
              <a:prstDash val="sysDash"/>
              <a:headEnd type="triangl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48" name="Straight Arrow Connector 47">
            <a:extLst>
              <a:ext uri="{FF2B5EF4-FFF2-40B4-BE49-F238E27FC236}">
                <a16:creationId xmlns:a16="http://schemas.microsoft.com/office/drawing/2014/main" id="{0059F4DE-18B7-498F-92F5-A09AEDEBE1E2}"/>
              </a:ext>
            </a:extLst>
          </p:cNvPr>
          <p:cNvCxnSpPr>
            <a:cxnSpLocks/>
          </p:cNvCxnSpPr>
          <p:nvPr/>
        </p:nvCxnSpPr>
        <p:spPr>
          <a:xfrm>
            <a:off x="9588268" y="5316600"/>
            <a:ext cx="11965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4EA01850-9A0E-47D2-BBA3-0183DC3BEAB8}"/>
              </a:ext>
            </a:extLst>
          </p:cNvPr>
          <p:cNvGrpSpPr/>
          <p:nvPr/>
        </p:nvGrpSpPr>
        <p:grpSpPr>
          <a:xfrm>
            <a:off x="10522627" y="4915691"/>
            <a:ext cx="1424312" cy="1030564"/>
            <a:chOff x="10521716" y="4067792"/>
            <a:chExt cx="1424312" cy="1030564"/>
          </a:xfrm>
        </p:grpSpPr>
        <p:pic>
          <p:nvPicPr>
            <p:cNvPr id="12" name="Picture 11">
              <a:extLst>
                <a:ext uri="{FF2B5EF4-FFF2-40B4-BE49-F238E27FC236}">
                  <a16:creationId xmlns:a16="http://schemas.microsoft.com/office/drawing/2014/main" id="{2D1A595A-9A8B-43CF-9092-5967DF7F15AF}"/>
                </a:ext>
              </a:extLst>
            </p:cNvPr>
            <p:cNvPicPr>
              <a:picLocks noChangeAspect="1"/>
            </p:cNvPicPr>
            <p:nvPr/>
          </p:nvPicPr>
          <p:blipFill>
            <a:blip r:embed="rId6"/>
            <a:stretch>
              <a:fillRect/>
            </a:stretch>
          </p:blipFill>
          <p:spPr>
            <a:xfrm>
              <a:off x="10852039" y="4067792"/>
              <a:ext cx="770865" cy="770865"/>
            </a:xfrm>
            <a:prstGeom prst="rect">
              <a:avLst/>
            </a:prstGeom>
          </p:spPr>
        </p:pic>
        <p:sp>
          <p:nvSpPr>
            <p:cNvPr id="60" name="TextBox 59">
              <a:extLst>
                <a:ext uri="{FF2B5EF4-FFF2-40B4-BE49-F238E27FC236}">
                  <a16:creationId xmlns:a16="http://schemas.microsoft.com/office/drawing/2014/main" id="{5C70AAB2-5A3F-4EF8-BC49-C484C569A87D}"/>
                </a:ext>
              </a:extLst>
            </p:cNvPr>
            <p:cNvSpPr txBox="1"/>
            <p:nvPr/>
          </p:nvSpPr>
          <p:spPr>
            <a:xfrm>
              <a:off x="10521716" y="4821357"/>
              <a:ext cx="1424312" cy="276999"/>
            </a:xfrm>
            <a:prstGeom prst="rect">
              <a:avLst/>
            </a:prstGeom>
            <a:noFill/>
          </p:spPr>
          <p:txBody>
            <a:bodyPr wrap="square" rtlCol="0">
              <a:spAutoFit/>
            </a:bodyPr>
            <a:lstStyle/>
            <a:p>
              <a:pPr algn="ctr"/>
              <a:r>
                <a:rPr lang="en-US" sz="1200" b="1">
                  <a:solidFill>
                    <a:schemeClr val="accent5"/>
                  </a:solidFill>
                  <a:latin typeface="Segoe UI Semibold" panose="020B0502040204020203" pitchFamily="34" charset="0"/>
                  <a:cs typeface="Segoe UI Semibold" panose="020B0502040204020203" pitchFamily="34" charset="0"/>
                </a:rPr>
                <a:t>Power BI</a:t>
              </a:r>
            </a:p>
          </p:txBody>
        </p:sp>
      </p:grpSp>
      <p:sp>
        <p:nvSpPr>
          <p:cNvPr id="8" name="Title 1">
            <a:extLst>
              <a:ext uri="{FF2B5EF4-FFF2-40B4-BE49-F238E27FC236}">
                <a16:creationId xmlns:a16="http://schemas.microsoft.com/office/drawing/2014/main" id="{8F45052B-D7C5-41B1-8B0F-6F0ACF0590B4}"/>
              </a:ext>
            </a:extLst>
          </p:cNvPr>
          <p:cNvSpPr txBox="1">
            <a:spLocks/>
          </p:cNvSpPr>
          <p:nvPr/>
        </p:nvSpPr>
        <p:spPr>
          <a:xfrm>
            <a:off x="351252" y="227686"/>
            <a:ext cx="11489495" cy="553998"/>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0078D4"/>
                </a:solidFill>
                <a:effectLst/>
                <a:uLnTx/>
                <a:uFillTx/>
                <a:latin typeface="Segoe UI Semibold" panose="020B0702040204020203" pitchFamily="34" charset="0"/>
                <a:ea typeface="+mn-ea"/>
                <a:cs typeface="Segoe UI Semibold" panose="020B0702040204020203" pitchFamily="34" charset="0"/>
              </a:defRPr>
            </a:lvl1pPr>
          </a:lstStyle>
          <a:p>
            <a:r>
              <a:rPr lang="en-US"/>
              <a:t>Separating OLTP &amp; OLAP</a:t>
            </a:r>
          </a:p>
        </p:txBody>
      </p:sp>
      <p:grpSp>
        <p:nvGrpSpPr>
          <p:cNvPr id="70" name="Group 69">
            <a:extLst>
              <a:ext uri="{FF2B5EF4-FFF2-40B4-BE49-F238E27FC236}">
                <a16:creationId xmlns:a16="http://schemas.microsoft.com/office/drawing/2014/main" id="{0A81C080-BCFF-4A0D-ABE9-60D235471649}"/>
              </a:ext>
            </a:extLst>
          </p:cNvPr>
          <p:cNvGrpSpPr/>
          <p:nvPr/>
        </p:nvGrpSpPr>
        <p:grpSpPr>
          <a:xfrm>
            <a:off x="7293141" y="4950153"/>
            <a:ext cx="1264682" cy="354408"/>
            <a:chOff x="7292230" y="4102254"/>
            <a:chExt cx="1264682" cy="354408"/>
          </a:xfrm>
        </p:grpSpPr>
        <p:sp>
          <p:nvSpPr>
            <p:cNvPr id="26" name="TextBox 25">
              <a:extLst>
                <a:ext uri="{FF2B5EF4-FFF2-40B4-BE49-F238E27FC236}">
                  <a16:creationId xmlns:a16="http://schemas.microsoft.com/office/drawing/2014/main" id="{B805135B-B5C2-46C8-B265-7687566A9B41}"/>
                </a:ext>
              </a:extLst>
            </p:cNvPr>
            <p:cNvSpPr txBox="1"/>
            <p:nvPr/>
          </p:nvSpPr>
          <p:spPr>
            <a:xfrm>
              <a:off x="7341550" y="4102254"/>
              <a:ext cx="1061268" cy="276999"/>
            </a:xfrm>
            <a:prstGeom prst="rect">
              <a:avLst/>
            </a:prstGeom>
            <a:noFill/>
          </p:spPr>
          <p:txBody>
            <a:bodyPr wrap="square" rtlCol="0">
              <a:spAutoFit/>
            </a:bodyPr>
            <a:lstStyle/>
            <a:p>
              <a:pPr algn="ctr"/>
              <a:r>
                <a:rPr lang="en-US" sz="1200" b="1">
                  <a:solidFill>
                    <a:srgbClr val="000000"/>
                  </a:solidFill>
                  <a:latin typeface="Segoe UI Semibold" panose="020B0502040204020203" pitchFamily="34" charset="0"/>
                  <a:cs typeface="Segoe UI Semibold" panose="020B0502040204020203" pitchFamily="34" charset="0"/>
                </a:rPr>
                <a:t>Serve</a:t>
              </a:r>
            </a:p>
          </p:txBody>
        </p:sp>
        <p:cxnSp>
          <p:nvCxnSpPr>
            <p:cNvPr id="29" name="Straight Arrow Connector 28">
              <a:extLst>
                <a:ext uri="{FF2B5EF4-FFF2-40B4-BE49-F238E27FC236}">
                  <a16:creationId xmlns:a16="http://schemas.microsoft.com/office/drawing/2014/main" id="{2AD28989-28C3-48F4-90B5-3C45FB8B046C}"/>
                </a:ext>
              </a:extLst>
            </p:cNvPr>
            <p:cNvCxnSpPr>
              <a:cxnSpLocks/>
              <a:stCxn id="4" idx="3"/>
            </p:cNvCxnSpPr>
            <p:nvPr/>
          </p:nvCxnSpPr>
          <p:spPr>
            <a:xfrm flipV="1">
              <a:off x="7292230" y="4453225"/>
              <a:ext cx="1264682" cy="3437"/>
            </a:xfrm>
            <a:prstGeom prst="straightConnector1">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11" name="Straight Arrow Connector 10">
            <a:extLst>
              <a:ext uri="{FF2B5EF4-FFF2-40B4-BE49-F238E27FC236}">
                <a16:creationId xmlns:a16="http://schemas.microsoft.com/office/drawing/2014/main" id="{2D444298-0F87-4F30-9405-3EBEC89906E0}"/>
              </a:ext>
            </a:extLst>
          </p:cNvPr>
          <p:cNvCxnSpPr>
            <a:cxnSpLocks/>
            <a:endCxn id="4" idx="0"/>
          </p:cNvCxnSpPr>
          <p:nvPr/>
        </p:nvCxnSpPr>
        <p:spPr>
          <a:xfrm>
            <a:off x="6778266" y="3766657"/>
            <a:ext cx="0" cy="1094480"/>
          </a:xfrm>
          <a:prstGeom prst="straightConnector1">
            <a:avLst/>
          </a:prstGeom>
          <a:noFill/>
          <a:ln w="38100" cap="flat" cmpd="sng" algn="ctr">
            <a:solidFill>
              <a:srgbClr val="1A1A1A"/>
            </a:solidFill>
            <a:prstDash val="solid"/>
            <a:tailEnd type="triangle"/>
          </a:ln>
          <a:effectLst/>
        </p:spPr>
      </p:cxnSp>
      <p:sp>
        <p:nvSpPr>
          <p:cNvPr id="76" name="TextBox 75">
            <a:extLst>
              <a:ext uri="{FF2B5EF4-FFF2-40B4-BE49-F238E27FC236}">
                <a16:creationId xmlns:a16="http://schemas.microsoft.com/office/drawing/2014/main" id="{ADB1B82E-0BFA-4347-AF2D-F92BE54D0160}"/>
              </a:ext>
            </a:extLst>
          </p:cNvPr>
          <p:cNvSpPr txBox="1"/>
          <p:nvPr/>
        </p:nvSpPr>
        <p:spPr>
          <a:xfrm>
            <a:off x="351252" y="1170068"/>
            <a:ext cx="5525346" cy="1754326"/>
          </a:xfrm>
          <a:prstGeom prst="rect">
            <a:avLst/>
          </a:prstGeom>
          <a:noFill/>
        </p:spPr>
        <p:txBody>
          <a:bodyPr wrap="square">
            <a:spAutoFit/>
          </a:bodyPr>
          <a:lstStyle/>
          <a:p>
            <a:r>
              <a:rPr lang="en-US" b="1">
                <a:solidFill>
                  <a:prstClr val="black"/>
                </a:solidFill>
                <a:latin typeface="Segoe UI Semilight" panose="020B0402040204020203" pitchFamily="34" charset="0"/>
                <a:cs typeface="Segoe UI Semilight" panose="020B0402040204020203" pitchFamily="34" charset="0"/>
              </a:rPr>
              <a:t>Ingest data periodically from Azure Cosmos DB to Data Lake </a:t>
            </a:r>
          </a:p>
          <a:p>
            <a:endParaRPr lang="en-US" b="1">
              <a:solidFill>
                <a:prstClr val="black"/>
              </a:solidFill>
              <a:latin typeface="Segoe UI Semilight" panose="020B0402040204020203" pitchFamily="34" charset="0"/>
              <a:cs typeface="Segoe UI Semilight" panose="020B0402040204020203" pitchFamily="34" charset="0"/>
            </a:endParaRPr>
          </a:p>
          <a:p>
            <a:r>
              <a:rPr lang="en-US" b="1">
                <a:solidFill>
                  <a:prstClr val="black"/>
                </a:solidFill>
                <a:latin typeface="Segoe UI Semilight" panose="020B0402040204020203" pitchFamily="34" charset="0"/>
                <a:cs typeface="Segoe UI Semilight" panose="020B0402040204020203" pitchFamily="34" charset="0"/>
              </a:rPr>
              <a:t>Manage data formats and storage layer to optimize for analytics</a:t>
            </a:r>
            <a:endParaRPr lang="en-US" b="0" i="0">
              <a:effectLst/>
              <a:latin typeface="medium-content-serif-font"/>
            </a:endParaRPr>
          </a:p>
          <a:p>
            <a:pPr marL="285750" indent="-285750">
              <a:buFont typeface="Arial" panose="020B0604020202020204" pitchFamily="34" charset="0"/>
              <a:buChar char="•"/>
            </a:pPr>
            <a:endParaRPr lang="en-US">
              <a:solidFill>
                <a:prstClr val="black"/>
              </a:solidFill>
              <a:latin typeface="Segoe UI Semilight" panose="020B0402040204020203" pitchFamily="34" charset="0"/>
              <a:cs typeface="Segoe UI Semilight" panose="020B0402040204020203" pitchFamily="34" charset="0"/>
            </a:endParaRPr>
          </a:p>
        </p:txBody>
      </p:sp>
      <p:pic>
        <p:nvPicPr>
          <p:cNvPr id="33" name="Graphic 32">
            <a:extLst>
              <a:ext uri="{FF2B5EF4-FFF2-40B4-BE49-F238E27FC236}">
                <a16:creationId xmlns:a16="http://schemas.microsoft.com/office/drawing/2014/main" id="{0BEB7DCC-B49B-4D6E-ACB8-F3768A10CCE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278170" y="2283856"/>
            <a:ext cx="833644" cy="833644"/>
          </a:xfrm>
          <a:prstGeom prst="rect">
            <a:avLst/>
          </a:prstGeom>
        </p:spPr>
      </p:pic>
      <p:sp>
        <p:nvSpPr>
          <p:cNvPr id="2" name="TextBox 1">
            <a:extLst>
              <a:ext uri="{FF2B5EF4-FFF2-40B4-BE49-F238E27FC236}">
                <a16:creationId xmlns:a16="http://schemas.microsoft.com/office/drawing/2014/main" id="{8EED6B4D-788C-4E4D-A8C7-4C880BF8FD77}"/>
              </a:ext>
            </a:extLst>
          </p:cNvPr>
          <p:cNvSpPr txBox="1"/>
          <p:nvPr/>
        </p:nvSpPr>
        <p:spPr>
          <a:xfrm>
            <a:off x="6063673" y="3152051"/>
            <a:ext cx="1262638" cy="461665"/>
          </a:xfrm>
          <a:prstGeom prst="rect">
            <a:avLst/>
          </a:prstGeom>
          <a:noFill/>
        </p:spPr>
        <p:txBody>
          <a:bodyPr wrap="square" rtlCol="0">
            <a:spAutoFit/>
          </a:bodyPr>
          <a:lstStyle/>
          <a:p>
            <a:pPr algn="ctr"/>
            <a:r>
              <a:rPr lang="en-US" sz="1200" b="1">
                <a:solidFill>
                  <a:schemeClr val="accent5"/>
                </a:solidFill>
                <a:latin typeface="Segoe UI Semibold" panose="020B0502040204020203" pitchFamily="34" charset="0"/>
                <a:cs typeface="Segoe UI Semibold" panose="020B0502040204020203" pitchFamily="34" charset="0"/>
              </a:rPr>
              <a:t>Apache Spark for Synapse</a:t>
            </a:r>
          </a:p>
        </p:txBody>
      </p:sp>
      <p:pic>
        <p:nvPicPr>
          <p:cNvPr id="36" name="Graphic 35">
            <a:extLst>
              <a:ext uri="{FF2B5EF4-FFF2-40B4-BE49-F238E27FC236}">
                <a16:creationId xmlns:a16="http://schemas.microsoft.com/office/drawing/2014/main" id="{B44D77A8-7DFF-4F36-A1EB-7880E0CA6A5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624419" y="4810330"/>
            <a:ext cx="833644" cy="833644"/>
          </a:xfrm>
          <a:prstGeom prst="rect">
            <a:avLst/>
          </a:prstGeom>
        </p:spPr>
      </p:pic>
      <p:sp>
        <p:nvSpPr>
          <p:cNvPr id="37" name="TextBox 36">
            <a:extLst>
              <a:ext uri="{FF2B5EF4-FFF2-40B4-BE49-F238E27FC236}">
                <a16:creationId xmlns:a16="http://schemas.microsoft.com/office/drawing/2014/main" id="{BF3DC3F2-6B6B-483A-9870-252628364D3C}"/>
              </a:ext>
            </a:extLst>
          </p:cNvPr>
          <p:cNvSpPr txBox="1"/>
          <p:nvPr/>
        </p:nvSpPr>
        <p:spPr>
          <a:xfrm>
            <a:off x="8409922" y="5678525"/>
            <a:ext cx="1262638" cy="276999"/>
          </a:xfrm>
          <a:prstGeom prst="rect">
            <a:avLst/>
          </a:prstGeom>
          <a:noFill/>
        </p:spPr>
        <p:txBody>
          <a:bodyPr wrap="square" rtlCol="0">
            <a:spAutoFit/>
          </a:bodyPr>
          <a:lstStyle/>
          <a:p>
            <a:pPr algn="ctr"/>
            <a:r>
              <a:rPr lang="en-US" sz="1200" b="1">
                <a:solidFill>
                  <a:schemeClr val="accent5"/>
                </a:solidFill>
                <a:latin typeface="Segoe UI Semibold" panose="020B0502040204020203" pitchFamily="34" charset="0"/>
                <a:cs typeface="Segoe UI Semibold" panose="020B0502040204020203" pitchFamily="34" charset="0"/>
              </a:rPr>
              <a:t>Synapse SQL</a:t>
            </a:r>
          </a:p>
        </p:txBody>
      </p:sp>
    </p:spTree>
    <p:extLst>
      <p:ext uri="{BB962C8B-B14F-4D97-AF65-F5344CB8AC3E}">
        <p14:creationId xmlns:p14="http://schemas.microsoft.com/office/powerpoint/2010/main" val="30695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1"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2"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F42A7-6A28-46C1-B213-3D65E891E6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938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1482DA-4A00-4051-AECF-B4BF5DB76F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7912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B5CE89-83B1-4198-93EC-EFAB3987E9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9413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7101F8-91B9-44E0-84C6-85D67C8302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9113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F3E53-057C-4606-909B-C0F65197B6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6130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742B74-A5FA-4614-A14F-4CBA0EAAAE01}"/>
              </a:ext>
            </a:extLst>
          </p:cNvPr>
          <p:cNvSpPr txBox="1"/>
          <p:nvPr/>
        </p:nvSpPr>
        <p:spPr>
          <a:xfrm>
            <a:off x="332763" y="186033"/>
            <a:ext cx="11526473" cy="584775"/>
          </a:xfrm>
          <a:prstGeom prst="rect">
            <a:avLst/>
          </a:prstGeom>
          <a:noFill/>
        </p:spPr>
        <p:txBody>
          <a:bodyPr wrap="square" rtlCol="0">
            <a:spAutoFit/>
          </a:bodyPr>
          <a:lstStyle/>
          <a:p>
            <a:r>
              <a:rPr lang="en-US" sz="3200">
                <a:solidFill>
                  <a:srgbClr val="0078DC"/>
                </a:solidFill>
                <a:latin typeface="Segoe UI Semibold" panose="020B0702040204020203" pitchFamily="34" charset="0"/>
                <a:cs typeface="Segoe UI Semibold" panose="020B0702040204020203" pitchFamily="34" charset="0"/>
              </a:rPr>
              <a:t>Azure Synapse Link Common Use Cases</a:t>
            </a:r>
          </a:p>
        </p:txBody>
      </p:sp>
      <p:pic>
        <p:nvPicPr>
          <p:cNvPr id="6" name="Picture 5" descr="A screenshot of a cell phone&#10;&#10;Description automatically generated">
            <a:extLst>
              <a:ext uri="{FF2B5EF4-FFF2-40B4-BE49-F238E27FC236}">
                <a16:creationId xmlns:a16="http://schemas.microsoft.com/office/drawing/2014/main" id="{643A8EC1-7F8D-42FB-891C-17F2316AF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849" y="979189"/>
            <a:ext cx="4897295" cy="2628215"/>
          </a:xfrm>
          <a:prstGeom prst="rect">
            <a:avLst/>
          </a:prstGeom>
          <a:ln w="19050">
            <a:solidFill>
              <a:schemeClr val="tx1"/>
            </a:solidFill>
          </a:ln>
        </p:spPr>
      </p:pic>
      <p:pic>
        <p:nvPicPr>
          <p:cNvPr id="8" name="Picture 7" descr="A picture containing screenshot&#10;&#10;Description automatically generated">
            <a:extLst>
              <a:ext uri="{FF2B5EF4-FFF2-40B4-BE49-F238E27FC236}">
                <a16:creationId xmlns:a16="http://schemas.microsoft.com/office/drawing/2014/main" id="{AF924016-18B1-4673-8A31-CF5EF3BA9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078" y="979189"/>
            <a:ext cx="5868073" cy="2625963"/>
          </a:xfrm>
          <a:prstGeom prst="rect">
            <a:avLst/>
          </a:prstGeom>
          <a:ln w="19050">
            <a:solidFill>
              <a:schemeClr val="tx1"/>
            </a:solidFill>
          </a:ln>
        </p:spPr>
      </p:pic>
      <p:pic>
        <p:nvPicPr>
          <p:cNvPr id="10" name="Picture 9" descr="A screenshot of a social media post&#10;&#10;Description automatically generated">
            <a:extLst>
              <a:ext uri="{FF2B5EF4-FFF2-40B4-BE49-F238E27FC236}">
                <a16:creationId xmlns:a16="http://schemas.microsoft.com/office/drawing/2014/main" id="{32B86C98-F947-4E38-9644-ECBC37A11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548" y="4137551"/>
            <a:ext cx="5015060" cy="2290211"/>
          </a:xfrm>
          <a:prstGeom prst="rect">
            <a:avLst/>
          </a:prstGeom>
          <a:ln w="19050">
            <a:solidFill>
              <a:schemeClr val="tx1"/>
            </a:solidFill>
          </a:ln>
        </p:spPr>
      </p:pic>
      <p:sp>
        <p:nvSpPr>
          <p:cNvPr id="11" name="TextBox 10">
            <a:extLst>
              <a:ext uri="{FF2B5EF4-FFF2-40B4-BE49-F238E27FC236}">
                <a16:creationId xmlns:a16="http://schemas.microsoft.com/office/drawing/2014/main" id="{FF42C8E1-9DE7-431F-83BC-9D0B29FDF45D}"/>
              </a:ext>
            </a:extLst>
          </p:cNvPr>
          <p:cNvSpPr txBox="1"/>
          <p:nvPr/>
        </p:nvSpPr>
        <p:spPr>
          <a:xfrm>
            <a:off x="616179" y="3690422"/>
            <a:ext cx="5542738" cy="246221"/>
          </a:xfrm>
          <a:prstGeom prst="rect">
            <a:avLst/>
          </a:prstGeom>
          <a:noFill/>
        </p:spPr>
        <p:txBody>
          <a:bodyPr wrap="square" lIns="0" tIns="0" rIns="0" bIns="0" rtlCol="0">
            <a:spAutoFit/>
          </a:bodyPr>
          <a:lstStyle/>
          <a:p>
            <a:pPr algn="l"/>
            <a:r>
              <a:rPr lang="en-US" sz="1600" b="1" i="0">
                <a:solidFill>
                  <a:srgbClr val="171717"/>
                </a:solidFill>
                <a:effectLst/>
                <a:latin typeface="Segoe UI" panose="020B0502040204020203" pitchFamily="34" charset="0"/>
              </a:rPr>
              <a:t>Supply chain analytics, forecasting &amp; reporting</a:t>
            </a:r>
          </a:p>
        </p:txBody>
      </p:sp>
      <p:sp>
        <p:nvSpPr>
          <p:cNvPr id="15" name="TextBox 14">
            <a:extLst>
              <a:ext uri="{FF2B5EF4-FFF2-40B4-BE49-F238E27FC236}">
                <a16:creationId xmlns:a16="http://schemas.microsoft.com/office/drawing/2014/main" id="{87F30726-7D6B-4019-ABC3-E561099EA10E}"/>
              </a:ext>
            </a:extLst>
          </p:cNvPr>
          <p:cNvSpPr txBox="1"/>
          <p:nvPr/>
        </p:nvSpPr>
        <p:spPr>
          <a:xfrm>
            <a:off x="4409388" y="6441547"/>
            <a:ext cx="7084242" cy="338554"/>
          </a:xfrm>
          <a:prstGeom prst="rect">
            <a:avLst/>
          </a:prstGeom>
          <a:noFill/>
        </p:spPr>
        <p:txBody>
          <a:bodyPr wrap="square">
            <a:spAutoFit/>
          </a:bodyPr>
          <a:lstStyle/>
          <a:p>
            <a:pPr algn="l"/>
            <a:r>
              <a:rPr lang="en-US" sz="1600" b="1" i="0">
                <a:solidFill>
                  <a:srgbClr val="171717"/>
                </a:solidFill>
                <a:effectLst/>
                <a:latin typeface="Segoe UI" panose="020B0502040204020203" pitchFamily="34" charset="0"/>
              </a:rPr>
              <a:t>IoT predictive maintenance</a:t>
            </a:r>
          </a:p>
        </p:txBody>
      </p:sp>
      <p:sp>
        <p:nvSpPr>
          <p:cNvPr id="17" name="TextBox 16">
            <a:extLst>
              <a:ext uri="{FF2B5EF4-FFF2-40B4-BE49-F238E27FC236}">
                <a16:creationId xmlns:a16="http://schemas.microsoft.com/office/drawing/2014/main" id="{E63221A8-14C4-426E-8C08-FB64F0CE4D35}"/>
              </a:ext>
            </a:extLst>
          </p:cNvPr>
          <p:cNvSpPr txBox="1"/>
          <p:nvPr/>
        </p:nvSpPr>
        <p:spPr>
          <a:xfrm>
            <a:off x="7677346" y="3631064"/>
            <a:ext cx="6603476" cy="338554"/>
          </a:xfrm>
          <a:prstGeom prst="rect">
            <a:avLst/>
          </a:prstGeom>
          <a:noFill/>
        </p:spPr>
        <p:txBody>
          <a:bodyPr wrap="square">
            <a:spAutoFit/>
          </a:bodyPr>
          <a:lstStyle/>
          <a:p>
            <a:pPr algn="l"/>
            <a:r>
              <a:rPr lang="en-US" sz="1600" b="1" i="0">
                <a:solidFill>
                  <a:srgbClr val="171717"/>
                </a:solidFill>
                <a:effectLst/>
                <a:latin typeface="Segoe UI" panose="020B0502040204020203" pitchFamily="34" charset="0"/>
              </a:rPr>
              <a:t>Real-time personalization</a:t>
            </a:r>
          </a:p>
        </p:txBody>
      </p:sp>
    </p:spTree>
    <p:extLst>
      <p:ext uri="{BB962C8B-B14F-4D97-AF65-F5344CB8AC3E}">
        <p14:creationId xmlns:p14="http://schemas.microsoft.com/office/powerpoint/2010/main" val="608749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0D1855CC-A7E1-411D-A2D4-566F2B3B258C}"/>
              </a:ext>
            </a:extLst>
          </p:cNvPr>
          <p:cNvSpPr/>
          <p:nvPr/>
        </p:nvSpPr>
        <p:spPr bwMode="auto">
          <a:xfrm rot="2039405">
            <a:off x="12953739" y="2103872"/>
            <a:ext cx="1221718" cy="1771667"/>
          </a:xfrm>
          <a:custGeom>
            <a:avLst/>
            <a:gdLst>
              <a:gd name="connsiteX0" fmla="*/ 0 w 1183374"/>
              <a:gd name="connsiteY0" fmla="*/ 0 h 1022077"/>
              <a:gd name="connsiteX1" fmla="*/ 1183374 w 1183374"/>
              <a:gd name="connsiteY1" fmla="*/ 0 h 1022077"/>
              <a:gd name="connsiteX2" fmla="*/ 1183374 w 1183374"/>
              <a:gd name="connsiteY2" fmla="*/ 1022077 h 1022077"/>
              <a:gd name="connsiteX3" fmla="*/ 0 w 1183374"/>
              <a:gd name="connsiteY3" fmla="*/ 1022077 h 1022077"/>
              <a:gd name="connsiteX4" fmla="*/ 0 w 1183374"/>
              <a:gd name="connsiteY4" fmla="*/ 0 h 1022077"/>
              <a:gd name="connsiteX0" fmla="*/ 896669 w 1183374"/>
              <a:gd name="connsiteY0" fmla="*/ 0 h 1316489"/>
              <a:gd name="connsiteX1" fmla="*/ 1183374 w 1183374"/>
              <a:gd name="connsiteY1" fmla="*/ 294412 h 1316489"/>
              <a:gd name="connsiteX2" fmla="*/ 1183374 w 1183374"/>
              <a:gd name="connsiteY2" fmla="*/ 1316489 h 1316489"/>
              <a:gd name="connsiteX3" fmla="*/ 0 w 1183374"/>
              <a:gd name="connsiteY3" fmla="*/ 1316489 h 1316489"/>
              <a:gd name="connsiteX4" fmla="*/ 896669 w 1183374"/>
              <a:gd name="connsiteY4" fmla="*/ 0 h 1316489"/>
              <a:gd name="connsiteX0" fmla="*/ 896669 w 1260173"/>
              <a:gd name="connsiteY0" fmla="*/ 6274 h 1322763"/>
              <a:gd name="connsiteX1" fmla="*/ 1260173 w 1260173"/>
              <a:gd name="connsiteY1" fmla="*/ 0 h 1322763"/>
              <a:gd name="connsiteX2" fmla="*/ 1183374 w 1260173"/>
              <a:gd name="connsiteY2" fmla="*/ 1322763 h 1322763"/>
              <a:gd name="connsiteX3" fmla="*/ 0 w 1260173"/>
              <a:gd name="connsiteY3" fmla="*/ 1322763 h 1322763"/>
              <a:gd name="connsiteX4" fmla="*/ 896669 w 1260173"/>
              <a:gd name="connsiteY4" fmla="*/ 6274 h 1322763"/>
              <a:gd name="connsiteX0" fmla="*/ 858214 w 1221718"/>
              <a:gd name="connsiteY0" fmla="*/ 6274 h 1771667"/>
              <a:gd name="connsiteX1" fmla="*/ 1221718 w 1221718"/>
              <a:gd name="connsiteY1" fmla="*/ 0 h 1771667"/>
              <a:gd name="connsiteX2" fmla="*/ 1144919 w 1221718"/>
              <a:gd name="connsiteY2" fmla="*/ 1322763 h 1771667"/>
              <a:gd name="connsiteX3" fmla="*/ 0 w 1221718"/>
              <a:gd name="connsiteY3" fmla="*/ 1771667 h 1771667"/>
              <a:gd name="connsiteX4" fmla="*/ 858214 w 1221718"/>
              <a:gd name="connsiteY4" fmla="*/ 6274 h 1771667"/>
              <a:gd name="connsiteX0" fmla="*/ 858214 w 1221718"/>
              <a:gd name="connsiteY0" fmla="*/ 6274 h 1771667"/>
              <a:gd name="connsiteX1" fmla="*/ 1221718 w 1221718"/>
              <a:gd name="connsiteY1" fmla="*/ 0 h 1771667"/>
              <a:gd name="connsiteX2" fmla="*/ 384564 w 1221718"/>
              <a:gd name="connsiteY2" fmla="*/ 1751193 h 1771667"/>
              <a:gd name="connsiteX3" fmla="*/ 0 w 1221718"/>
              <a:gd name="connsiteY3" fmla="*/ 1771667 h 1771667"/>
              <a:gd name="connsiteX4" fmla="*/ 858214 w 1221718"/>
              <a:gd name="connsiteY4" fmla="*/ 6274 h 177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18" h="1771667">
                <a:moveTo>
                  <a:pt x="858214" y="6274"/>
                </a:moveTo>
                <a:lnTo>
                  <a:pt x="1221718" y="0"/>
                </a:lnTo>
                <a:lnTo>
                  <a:pt x="384564" y="1751193"/>
                </a:lnTo>
                <a:lnTo>
                  <a:pt x="0" y="1771667"/>
                </a:lnTo>
                <a:lnTo>
                  <a:pt x="858214" y="6274"/>
                </a:lnTo>
                <a:close/>
              </a:path>
            </a:pathLst>
          </a:custGeom>
          <a:gradFill flip="none" rotWithShape="1">
            <a:gsLst>
              <a:gs pos="0">
                <a:srgbClr val="242429">
                  <a:alpha val="52000"/>
                </a:srgbClr>
              </a:gs>
              <a:gs pos="53000">
                <a:schemeClr val="accent1"/>
              </a:gs>
              <a:gs pos="100000">
                <a:srgbClr val="242429">
                  <a:alpha val="6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55" name="Graphic 254">
            <a:extLst>
              <a:ext uri="{FF2B5EF4-FFF2-40B4-BE49-F238E27FC236}">
                <a16:creationId xmlns:a16="http://schemas.microsoft.com/office/drawing/2014/main" id="{5CB6772D-034B-4835-9B2B-B89A616F1D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3502" y="1338050"/>
            <a:ext cx="6317252" cy="3749595"/>
          </a:xfrm>
          <a:prstGeom prst="rect">
            <a:avLst/>
          </a:prstGeom>
        </p:spPr>
      </p:pic>
      <p:pic>
        <p:nvPicPr>
          <p:cNvPr id="257" name="Graphic 256">
            <a:extLst>
              <a:ext uri="{FF2B5EF4-FFF2-40B4-BE49-F238E27FC236}">
                <a16:creationId xmlns:a16="http://schemas.microsoft.com/office/drawing/2014/main" id="{A97E85B9-8410-471B-B577-4FE4402EE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691" y="3147230"/>
            <a:ext cx="6596889" cy="3915573"/>
          </a:xfrm>
          <a:prstGeom prst="rect">
            <a:avLst/>
          </a:prstGeom>
        </p:spPr>
      </p:pic>
      <p:sp>
        <p:nvSpPr>
          <p:cNvPr id="259" name="Rectangle 258">
            <a:extLst>
              <a:ext uri="{FF2B5EF4-FFF2-40B4-BE49-F238E27FC236}">
                <a16:creationId xmlns:a16="http://schemas.microsoft.com/office/drawing/2014/main" id="{38199AA0-46BC-4C71-AC8C-AD07E82C0D44}"/>
              </a:ext>
            </a:extLst>
          </p:cNvPr>
          <p:cNvSpPr/>
          <p:nvPr/>
        </p:nvSpPr>
        <p:spPr bwMode="auto">
          <a:xfrm rot="1803492">
            <a:off x="2126495" y="3226476"/>
            <a:ext cx="5530913" cy="751377"/>
          </a:xfrm>
          <a:prstGeom prst="rect">
            <a:avLst/>
          </a:prstGeom>
          <a:gradFill flip="none" rotWithShape="1">
            <a:gsLst>
              <a:gs pos="0">
                <a:schemeClr val="bg1">
                  <a:alpha val="0"/>
                </a:schemeClr>
              </a:gs>
              <a:gs pos="100000">
                <a:schemeClr val="bg1">
                  <a:alpha val="0"/>
                </a:schemeClr>
              </a:gs>
              <a:gs pos="46000">
                <a:schemeClr val="bg1">
                  <a:alpha val="88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noFill/>
                <a:ea typeface="Segoe UI" pitchFamily="34" charset="0"/>
                <a:cs typeface="Segoe UI" pitchFamily="34" charset="0"/>
              </a:rPr>
              <a:t>1</a:t>
            </a:r>
          </a:p>
        </p:txBody>
      </p:sp>
      <p:grpSp>
        <p:nvGrpSpPr>
          <p:cNvPr id="266" name="Group 4">
            <a:extLst>
              <a:ext uri="{FF2B5EF4-FFF2-40B4-BE49-F238E27FC236}">
                <a16:creationId xmlns:a16="http://schemas.microsoft.com/office/drawing/2014/main" id="{12246D5C-4D0A-41A7-B8E7-ACE53B401F92}"/>
              </a:ext>
            </a:extLst>
          </p:cNvPr>
          <p:cNvGrpSpPr>
            <a:grpSpLocks noChangeAspect="1"/>
          </p:cNvGrpSpPr>
          <p:nvPr/>
        </p:nvGrpSpPr>
        <p:grpSpPr bwMode="auto">
          <a:xfrm rot="19671620">
            <a:off x="3956632" y="3655119"/>
            <a:ext cx="1537986" cy="539641"/>
            <a:chOff x="1548" y="3500"/>
            <a:chExt cx="2052" cy="720"/>
          </a:xfrm>
        </p:grpSpPr>
        <p:sp>
          <p:nvSpPr>
            <p:cNvPr id="267" name="Oval 5">
              <a:extLst>
                <a:ext uri="{FF2B5EF4-FFF2-40B4-BE49-F238E27FC236}">
                  <a16:creationId xmlns:a16="http://schemas.microsoft.com/office/drawing/2014/main" id="{62050F5C-3753-4825-BC5B-779B5E72BA53}"/>
                </a:ext>
              </a:extLst>
            </p:cNvPr>
            <p:cNvSpPr>
              <a:spLocks noChangeArrowheads="1"/>
            </p:cNvSpPr>
            <p:nvPr/>
          </p:nvSpPr>
          <p:spPr bwMode="auto">
            <a:xfrm>
              <a:off x="2393" y="3739"/>
              <a:ext cx="240" cy="241"/>
            </a:xfrm>
            <a:prstGeom prst="ellipse">
              <a:avLst/>
            </a:prstGeom>
            <a:solidFill>
              <a:srgbClr val="0078DC"/>
            </a:solidFill>
            <a:ln w="31750" cap="flat">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
              <a:extLst>
                <a:ext uri="{FF2B5EF4-FFF2-40B4-BE49-F238E27FC236}">
                  <a16:creationId xmlns:a16="http://schemas.microsoft.com/office/drawing/2014/main" id="{3560E63F-CF9C-4CA5-BEC7-1BD85456554C}"/>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8">
              <a:extLst>
                <a:ext uri="{FF2B5EF4-FFF2-40B4-BE49-F238E27FC236}">
                  <a16:creationId xmlns:a16="http://schemas.microsoft.com/office/drawing/2014/main" id="{892CDD61-6DAA-4061-9656-5320BEC113FE}"/>
                </a:ext>
              </a:extLst>
            </p:cNvPr>
            <p:cNvSpPr>
              <a:spLocks noChangeShapeType="1"/>
            </p:cNvSpPr>
            <p:nvPr/>
          </p:nvSpPr>
          <p:spPr bwMode="auto">
            <a:xfrm>
              <a:off x="2873" y="3860"/>
              <a:ext cx="727"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8">
              <a:extLst>
                <a:ext uri="{FF2B5EF4-FFF2-40B4-BE49-F238E27FC236}">
                  <a16:creationId xmlns:a16="http://schemas.microsoft.com/office/drawing/2014/main" id="{1867F116-55B4-4B61-99A8-5B2A773EAD4C}"/>
                </a:ext>
              </a:extLst>
            </p:cNvPr>
            <p:cNvSpPr>
              <a:spLocks noChangeShapeType="1"/>
            </p:cNvSpPr>
            <p:nvPr/>
          </p:nvSpPr>
          <p:spPr bwMode="auto">
            <a:xfrm>
              <a:off x="1548" y="3860"/>
              <a:ext cx="847"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21" name="Picture 220" descr="A picture containing clock&#10;&#10;Description automatically generated">
            <a:extLst>
              <a:ext uri="{FF2B5EF4-FFF2-40B4-BE49-F238E27FC236}">
                <a16:creationId xmlns:a16="http://schemas.microsoft.com/office/drawing/2014/main" id="{0CE9E55D-D89A-48B8-9A6F-F15CA8DDC9B0}"/>
              </a:ext>
            </a:extLst>
          </p:cNvPr>
          <p:cNvPicPr>
            <a:picLocks noChangeAspect="1"/>
          </p:cNvPicPr>
          <p:nvPr/>
        </p:nvPicPr>
        <p:blipFill>
          <a:blip r:embed="rId5"/>
          <a:stretch>
            <a:fillRect/>
          </a:stretch>
        </p:blipFill>
        <p:spPr>
          <a:xfrm>
            <a:off x="5998357" y="2077960"/>
            <a:ext cx="999079" cy="999072"/>
          </a:xfrm>
          <a:prstGeom prst="rect">
            <a:avLst/>
          </a:prstGeom>
        </p:spPr>
      </p:pic>
      <p:sp>
        <p:nvSpPr>
          <p:cNvPr id="236" name="TextBox 235">
            <a:extLst>
              <a:ext uri="{FF2B5EF4-FFF2-40B4-BE49-F238E27FC236}">
                <a16:creationId xmlns:a16="http://schemas.microsoft.com/office/drawing/2014/main" id="{64474B89-E65A-4C00-B7E0-4F0163D3DB21}"/>
              </a:ext>
            </a:extLst>
          </p:cNvPr>
          <p:cNvSpPr txBox="1"/>
          <p:nvPr/>
        </p:nvSpPr>
        <p:spPr>
          <a:xfrm>
            <a:off x="5520313" y="2481095"/>
            <a:ext cx="615553" cy="1481307"/>
          </a:xfrm>
          <a:prstGeom prst="rect">
            <a:avLst/>
          </a:prstGeom>
          <a:noFill/>
        </p:spPr>
        <p:txBody>
          <a:bodyPr vert="vert" wrap="square" lIns="0" tIns="0" rIns="0" bIns="0" rtlCol="0">
            <a:spAutoFit/>
            <a:scene3d>
              <a:camera prst="isometricTopUp"/>
              <a:lightRig rig="threePt" dir="t">
                <a:rot lat="0" lon="0" rev="3600000"/>
              </a:lightRig>
            </a:scene3d>
          </a:bodyPr>
          <a:lstStyle/>
          <a:p>
            <a:pPr algn="ctr"/>
            <a:r>
              <a:rPr lang="en-US" sz="2000">
                <a:solidFill>
                  <a:schemeClr val="bg1"/>
                </a:solidFill>
                <a:latin typeface="+mj-lt"/>
              </a:rPr>
              <a:t>Azure Synapse</a:t>
            </a:r>
          </a:p>
        </p:txBody>
      </p:sp>
      <p:sp>
        <p:nvSpPr>
          <p:cNvPr id="235" name="TextBox 234">
            <a:extLst>
              <a:ext uri="{FF2B5EF4-FFF2-40B4-BE49-F238E27FC236}">
                <a16:creationId xmlns:a16="http://schemas.microsoft.com/office/drawing/2014/main" id="{D07C8951-422B-4BF6-B872-B2E2EB5B1723}"/>
              </a:ext>
            </a:extLst>
          </p:cNvPr>
          <p:cNvSpPr txBox="1"/>
          <p:nvPr/>
        </p:nvSpPr>
        <p:spPr>
          <a:xfrm>
            <a:off x="2063896" y="4457021"/>
            <a:ext cx="1107996" cy="1299404"/>
          </a:xfrm>
          <a:prstGeom prst="rect">
            <a:avLst/>
          </a:prstGeom>
          <a:noFill/>
        </p:spPr>
        <p:txBody>
          <a:bodyPr vert="vert" wrap="square" lIns="0" tIns="0" rIns="0" bIns="0" rtlCol="0">
            <a:spAutoFit/>
            <a:scene3d>
              <a:camera prst="isometricTopUp"/>
              <a:lightRig rig="threePt" dir="t">
                <a:rot lat="0" lon="0" rev="3600000"/>
              </a:lightRig>
            </a:scene3d>
          </a:bodyPr>
          <a:lstStyle/>
          <a:p>
            <a:pPr algn="ctr"/>
            <a:r>
              <a:rPr lang="en-US" sz="2400">
                <a:solidFill>
                  <a:schemeClr val="bg1"/>
                </a:solidFill>
                <a:latin typeface="+mj-lt"/>
              </a:rPr>
              <a:t>Azure</a:t>
            </a:r>
          </a:p>
          <a:p>
            <a:pPr algn="ctr"/>
            <a:r>
              <a:rPr lang="en-US" sz="2400">
                <a:solidFill>
                  <a:schemeClr val="bg1"/>
                </a:solidFill>
                <a:latin typeface="+mj-lt"/>
              </a:rPr>
              <a:t>Cosmos DB</a:t>
            </a:r>
          </a:p>
        </p:txBody>
      </p:sp>
      <p:pic>
        <p:nvPicPr>
          <p:cNvPr id="211" name="Graphic 210">
            <a:extLst>
              <a:ext uri="{FF2B5EF4-FFF2-40B4-BE49-F238E27FC236}">
                <a16:creationId xmlns:a16="http://schemas.microsoft.com/office/drawing/2014/main" id="{F47036AD-8BF2-4358-9293-7F8E03AB4F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1962" y="3826344"/>
            <a:ext cx="1138096" cy="1109987"/>
          </a:xfrm>
          <a:prstGeom prst="rect">
            <a:avLst/>
          </a:prstGeom>
        </p:spPr>
      </p:pic>
      <p:sp>
        <p:nvSpPr>
          <p:cNvPr id="5" name="Freeform: Shape 4">
            <a:extLst>
              <a:ext uri="{FF2B5EF4-FFF2-40B4-BE49-F238E27FC236}">
                <a16:creationId xmlns:a16="http://schemas.microsoft.com/office/drawing/2014/main" id="{DF929203-D47E-4D72-A5D8-43139C5709D8}"/>
              </a:ext>
            </a:extLst>
          </p:cNvPr>
          <p:cNvSpPr/>
          <p:nvPr/>
        </p:nvSpPr>
        <p:spPr bwMode="auto">
          <a:xfrm>
            <a:off x="3697059" y="1254235"/>
            <a:ext cx="2134066" cy="3262258"/>
          </a:xfrm>
          <a:custGeom>
            <a:avLst/>
            <a:gdLst>
              <a:gd name="connsiteX0" fmla="*/ 0 w 1423463"/>
              <a:gd name="connsiteY0" fmla="*/ 0 h 2522944"/>
              <a:gd name="connsiteX1" fmla="*/ 1423463 w 1423463"/>
              <a:gd name="connsiteY1" fmla="*/ 845410 h 2522944"/>
              <a:gd name="connsiteX2" fmla="*/ 1423463 w 1423463"/>
              <a:gd name="connsiteY2" fmla="*/ 2522944 h 2522944"/>
              <a:gd name="connsiteX3" fmla="*/ 0 w 1423463"/>
              <a:gd name="connsiteY3" fmla="*/ 1691986 h 2522944"/>
              <a:gd name="connsiteX0" fmla="*/ 0 w 1423463"/>
              <a:gd name="connsiteY0" fmla="*/ 0 h 2522944"/>
              <a:gd name="connsiteX1" fmla="*/ 1419436 w 1423463"/>
              <a:gd name="connsiteY1" fmla="*/ 997694 h 2522944"/>
              <a:gd name="connsiteX2" fmla="*/ 1423463 w 1423463"/>
              <a:gd name="connsiteY2" fmla="*/ 2522944 h 2522944"/>
              <a:gd name="connsiteX3" fmla="*/ 0 w 1423463"/>
              <a:gd name="connsiteY3" fmla="*/ 1691986 h 2522944"/>
              <a:gd name="connsiteX4" fmla="*/ 0 w 1423463"/>
              <a:gd name="connsiteY4" fmla="*/ 0 h 2522944"/>
              <a:gd name="connsiteX0" fmla="*/ 0 w 1419823"/>
              <a:gd name="connsiteY0" fmla="*/ 0 h 2670613"/>
              <a:gd name="connsiteX1" fmla="*/ 1419436 w 1419823"/>
              <a:gd name="connsiteY1" fmla="*/ 997694 h 2670613"/>
              <a:gd name="connsiteX2" fmla="*/ 1419436 w 1419823"/>
              <a:gd name="connsiteY2" fmla="*/ 2670613 h 2670613"/>
              <a:gd name="connsiteX3" fmla="*/ 0 w 1419823"/>
              <a:gd name="connsiteY3" fmla="*/ 1691986 h 2670613"/>
              <a:gd name="connsiteX4" fmla="*/ 0 w 1419823"/>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691986 h 2670613"/>
              <a:gd name="connsiteX4" fmla="*/ 0 w 1423641"/>
              <a:gd name="connsiteY4" fmla="*/ 0 h 2670613"/>
              <a:gd name="connsiteX0" fmla="*/ 0 w 1423641"/>
              <a:gd name="connsiteY0" fmla="*/ 0 h 2670613"/>
              <a:gd name="connsiteX1" fmla="*/ 1423463 w 1423641"/>
              <a:gd name="connsiteY1" fmla="*/ 946932 h 2670613"/>
              <a:gd name="connsiteX2" fmla="*/ 1419436 w 1423641"/>
              <a:gd name="connsiteY2" fmla="*/ 2670613 h 2670613"/>
              <a:gd name="connsiteX3" fmla="*/ 0 w 1423641"/>
              <a:gd name="connsiteY3" fmla="*/ 1742747 h 2670613"/>
              <a:gd name="connsiteX4" fmla="*/ 0 w 1423641"/>
              <a:gd name="connsiteY4" fmla="*/ 0 h 2670613"/>
              <a:gd name="connsiteX0" fmla="*/ 0 w 1423641"/>
              <a:gd name="connsiteY0" fmla="*/ 0 h 2698301"/>
              <a:gd name="connsiteX1" fmla="*/ 1423463 w 1423641"/>
              <a:gd name="connsiteY1" fmla="*/ 946932 h 2698301"/>
              <a:gd name="connsiteX2" fmla="*/ 1419436 w 1423641"/>
              <a:gd name="connsiteY2" fmla="*/ 2698301 h 2698301"/>
              <a:gd name="connsiteX3" fmla="*/ 0 w 1423641"/>
              <a:gd name="connsiteY3" fmla="*/ 1742747 h 2698301"/>
              <a:gd name="connsiteX4" fmla="*/ 0 w 1423641"/>
              <a:gd name="connsiteY4" fmla="*/ 0 h 2698301"/>
              <a:gd name="connsiteX0" fmla="*/ 0 w 1435545"/>
              <a:gd name="connsiteY0" fmla="*/ 0 h 2698301"/>
              <a:gd name="connsiteX1" fmla="*/ 1423463 w 1435545"/>
              <a:gd name="connsiteY1" fmla="*/ 946932 h 2698301"/>
              <a:gd name="connsiteX2" fmla="*/ 1435545 w 1435545"/>
              <a:gd name="connsiteY2" fmla="*/ 2698301 h 2698301"/>
              <a:gd name="connsiteX3" fmla="*/ 0 w 1435545"/>
              <a:gd name="connsiteY3" fmla="*/ 1742747 h 2698301"/>
              <a:gd name="connsiteX4" fmla="*/ 0 w 1435545"/>
              <a:gd name="connsiteY4" fmla="*/ 0 h 2698301"/>
              <a:gd name="connsiteX0" fmla="*/ 0 w 1429504"/>
              <a:gd name="connsiteY0" fmla="*/ 0 h 2698301"/>
              <a:gd name="connsiteX1" fmla="*/ 1423463 w 1429504"/>
              <a:gd name="connsiteY1" fmla="*/ 946932 h 2698301"/>
              <a:gd name="connsiteX2" fmla="*/ 1429504 w 1429504"/>
              <a:gd name="connsiteY2" fmla="*/ 2698301 h 2698301"/>
              <a:gd name="connsiteX3" fmla="*/ 0 w 1429504"/>
              <a:gd name="connsiteY3" fmla="*/ 1742747 h 2698301"/>
              <a:gd name="connsiteX4" fmla="*/ 0 w 1429504"/>
              <a:gd name="connsiteY4" fmla="*/ 0 h 269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04" h="2698301">
                <a:moveTo>
                  <a:pt x="0" y="0"/>
                </a:moveTo>
                <a:lnTo>
                  <a:pt x="1423463" y="946932"/>
                </a:lnTo>
                <a:cubicBezTo>
                  <a:pt x="1424805" y="1455349"/>
                  <a:pt x="1428162" y="2189884"/>
                  <a:pt x="1429504" y="2698301"/>
                </a:cubicBezTo>
                <a:lnTo>
                  <a:pt x="0" y="1742747"/>
                </a:lnTo>
                <a:lnTo>
                  <a:pt x="0" y="0"/>
                </a:lnTo>
                <a:close/>
              </a:path>
            </a:pathLst>
          </a:custGeom>
          <a:gradFill flip="none" rotWithShape="1">
            <a:gsLst>
              <a:gs pos="0">
                <a:srgbClr val="242429">
                  <a:alpha val="70000"/>
                </a:srgbClr>
              </a:gs>
              <a:gs pos="100000">
                <a:schemeClr val="bg1">
                  <a:lumMod val="75000"/>
                  <a:lumOff val="25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Title 4">
            <a:extLst>
              <a:ext uri="{FF2B5EF4-FFF2-40B4-BE49-F238E27FC236}">
                <a16:creationId xmlns:a16="http://schemas.microsoft.com/office/drawing/2014/main" id="{378F1052-F36D-4060-9107-C483E4059CB1}"/>
              </a:ext>
            </a:extLst>
          </p:cNvPr>
          <p:cNvSpPr txBox="1">
            <a:spLocks/>
          </p:cNvSpPr>
          <p:nvPr/>
        </p:nvSpPr>
        <p:spPr>
          <a:xfrm>
            <a:off x="147089" y="66744"/>
            <a:ext cx="11617881"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solidFill>
                  <a:srgbClr val="0079D5"/>
                </a:solidFill>
                <a:effectLst/>
                <a:latin typeface="+mj-lt"/>
                <a:ea typeface="+mn-ea"/>
                <a:cs typeface="Segoe UI" pitchFamily="34" charset="0"/>
              </a:defRPr>
            </a:lvl1pPr>
          </a:lstStyle>
          <a:p>
            <a:r>
              <a:rPr lang="en-US" sz="3200">
                <a:solidFill>
                  <a:srgbClr val="0078D4"/>
                </a:solidFill>
                <a:latin typeface="Segoe UI Semibold" panose="020B0702040204020203" pitchFamily="34" charset="0"/>
                <a:cs typeface="Segoe UI Semibold" panose="020B0702040204020203" pitchFamily="34" charset="0"/>
              </a:rPr>
              <a:t>Azure </a:t>
            </a:r>
            <a:r>
              <a:rPr lang="en-US" sz="3200">
                <a:solidFill>
                  <a:srgbClr val="0078DC"/>
                </a:solidFill>
                <a:latin typeface="Segoe UI Semibold" panose="020B0702040204020203" pitchFamily="34" charset="0"/>
                <a:cs typeface="Segoe UI Semibold" panose="020B0702040204020203" pitchFamily="34" charset="0"/>
              </a:rPr>
              <a:t>Synapse</a:t>
            </a:r>
            <a:r>
              <a:rPr lang="en-US" sz="3200">
                <a:solidFill>
                  <a:srgbClr val="0078D4"/>
                </a:solidFill>
                <a:latin typeface="Segoe UI Semibold" panose="020B0702040204020203" pitchFamily="34" charset="0"/>
                <a:cs typeface="Segoe UI Semibold" panose="020B0702040204020203" pitchFamily="34" charset="0"/>
              </a:rPr>
              <a:t> Link for Azure Cosmos DB</a:t>
            </a:r>
            <a:endParaRPr lang="en-US" sz="3200"/>
          </a:p>
        </p:txBody>
      </p:sp>
      <p:sp>
        <p:nvSpPr>
          <p:cNvPr id="3" name="Title 1">
            <a:extLst>
              <a:ext uri="{FF2B5EF4-FFF2-40B4-BE49-F238E27FC236}">
                <a16:creationId xmlns:a16="http://schemas.microsoft.com/office/drawing/2014/main" id="{60DEF4DC-7244-40D2-910F-671A3EEDD8C3}"/>
              </a:ext>
            </a:extLst>
          </p:cNvPr>
          <p:cNvSpPr txBox="1">
            <a:spLocks/>
          </p:cNvSpPr>
          <p:nvPr/>
        </p:nvSpPr>
        <p:spPr>
          <a:xfrm>
            <a:off x="6958835" y="4939965"/>
            <a:ext cx="5233165" cy="243143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342900" indent="-342900">
              <a:spcAft>
                <a:spcPts val="1200"/>
              </a:spcAft>
              <a:buFont typeface="Arial" panose="020B0604020202020204" pitchFamily="34" charset="0"/>
              <a:buChar char="•"/>
            </a:pPr>
            <a:r>
              <a:rPr lang="en-US" sz="2000" spc="0"/>
              <a:t>Near real-time data analytics</a:t>
            </a:r>
          </a:p>
          <a:p>
            <a:pPr marL="342900" indent="-342900">
              <a:spcAft>
                <a:spcPts val="1200"/>
              </a:spcAft>
              <a:buFont typeface="Arial" panose="020B0604020202020204" pitchFamily="34" charset="0"/>
              <a:buChar char="•"/>
            </a:pPr>
            <a:r>
              <a:rPr lang="en-US" sz="2000" spc="0"/>
              <a:t>No performance impact on transactional workloads</a:t>
            </a:r>
          </a:p>
          <a:p>
            <a:pPr marL="342900" indent="-342900">
              <a:spcAft>
                <a:spcPts val="1200"/>
              </a:spcAft>
              <a:buFont typeface="Arial" panose="020B0604020202020204" pitchFamily="34" charset="0"/>
              <a:buChar char="•"/>
            </a:pPr>
            <a:r>
              <a:rPr lang="en-US" sz="2000" spc="0"/>
              <a:t>No ETL required</a:t>
            </a:r>
          </a:p>
          <a:p>
            <a:pPr>
              <a:spcAft>
                <a:spcPts val="1200"/>
              </a:spcAft>
            </a:pPr>
            <a:endParaRPr lang="en-US" sz="2000" spc="0"/>
          </a:p>
          <a:p>
            <a:pPr marL="285750" indent="-285750">
              <a:spcAft>
                <a:spcPts val="1200"/>
              </a:spcAft>
              <a:buFont typeface="Arial" panose="020B0604020202020204" pitchFamily="34" charset="0"/>
              <a:buChar char="•"/>
            </a:pPr>
            <a:endParaRPr lang="en-US" sz="1800" spc="0"/>
          </a:p>
        </p:txBody>
      </p:sp>
      <p:sp>
        <p:nvSpPr>
          <p:cNvPr id="6" name="Title 1">
            <a:extLst>
              <a:ext uri="{FF2B5EF4-FFF2-40B4-BE49-F238E27FC236}">
                <a16:creationId xmlns:a16="http://schemas.microsoft.com/office/drawing/2014/main" id="{6BFA9D30-63B1-463C-9793-4B3F14A52595}"/>
              </a:ext>
            </a:extLst>
          </p:cNvPr>
          <p:cNvSpPr txBox="1">
            <a:spLocks/>
          </p:cNvSpPr>
          <p:nvPr/>
        </p:nvSpPr>
        <p:spPr>
          <a:xfrm>
            <a:off x="228052" y="658053"/>
            <a:ext cx="11018520" cy="369332"/>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r>
              <a:rPr lang="en-US" sz="2400">
                <a:solidFill>
                  <a:schemeClr val="accent1"/>
                </a:solidFill>
                <a:latin typeface="+mn-lt"/>
                <a:ea typeface="Segoe UI Semilight" charset="0"/>
                <a:cs typeface="Segoe UI Semibold"/>
              </a:rPr>
              <a:t>Breaking down the barrier between OLTP &amp; OLAP</a:t>
            </a:r>
            <a:endParaRPr lang="en-US" sz="2400">
              <a:solidFill>
                <a:schemeClr val="accent1"/>
              </a:solidFill>
              <a:latin typeface="+mn-lt"/>
              <a:ea typeface="Segoe UI Semilight" charset="0"/>
              <a:cs typeface="Segoe UI Semibold" panose="020B0702040204020203" pitchFamily="34" charset="0"/>
            </a:endParaRPr>
          </a:p>
        </p:txBody>
      </p:sp>
    </p:spTree>
    <p:extLst>
      <p:ext uri="{BB962C8B-B14F-4D97-AF65-F5344CB8AC3E}">
        <p14:creationId xmlns:p14="http://schemas.microsoft.com/office/powerpoint/2010/main" val="1746850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wipe(left)">
                                      <p:cBhvr>
                                        <p:cTn id="12"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2866127-8ACA-4DCB-821C-7394BFBA10F8}"/>
              </a:ext>
            </a:extLst>
          </p:cNvPr>
          <p:cNvSpPr txBox="1"/>
          <p:nvPr/>
        </p:nvSpPr>
        <p:spPr>
          <a:xfrm>
            <a:off x="415891" y="202568"/>
            <a:ext cx="11526473" cy="584775"/>
          </a:xfrm>
          <a:prstGeom prst="rect">
            <a:avLst/>
          </a:prstGeom>
          <a:noFill/>
        </p:spPr>
        <p:txBody>
          <a:bodyPr wrap="square" rtlCol="0">
            <a:spAutoFit/>
          </a:bodyPr>
          <a:lstStyle/>
          <a:p>
            <a:r>
              <a:rPr lang="en-US" sz="3200">
                <a:solidFill>
                  <a:srgbClr val="0078DC"/>
                </a:solidFill>
                <a:latin typeface="Segoe UI Semibold" panose="020B0702040204020203" pitchFamily="34" charset="0"/>
                <a:cs typeface="Segoe UI Semibold" panose="020B0702040204020203" pitchFamily="34" charset="0"/>
              </a:rPr>
              <a:t>Azure Synapse Link : How it works?</a:t>
            </a:r>
          </a:p>
        </p:txBody>
      </p:sp>
      <p:sp>
        <p:nvSpPr>
          <p:cNvPr id="42" name="TextBox 41">
            <a:extLst>
              <a:ext uri="{FF2B5EF4-FFF2-40B4-BE49-F238E27FC236}">
                <a16:creationId xmlns:a16="http://schemas.microsoft.com/office/drawing/2014/main" id="{EF35E2E8-235D-2442-8EBC-465BC8BD5A11}"/>
              </a:ext>
            </a:extLst>
          </p:cNvPr>
          <p:cNvSpPr txBox="1"/>
          <p:nvPr/>
        </p:nvSpPr>
        <p:spPr>
          <a:xfrm>
            <a:off x="5311913" y="1240993"/>
            <a:ext cx="2661277" cy="830997"/>
          </a:xfrm>
          <a:prstGeom prst="rect">
            <a:avLst/>
          </a:prstGeom>
          <a:noFill/>
        </p:spPr>
        <p:txBody>
          <a:bodyPr wrap="square">
            <a:spAutoFit/>
          </a:bodyPr>
          <a:lstStyle/>
          <a:p>
            <a:r>
              <a:rPr lang="en-US" sz="2000" b="1">
                <a:latin typeface="+mj-lt"/>
              </a:rPr>
              <a:t>Analytical Store</a:t>
            </a:r>
          </a:p>
          <a:p>
            <a:r>
              <a:rPr lang="en-US" sz="1400" u="sng"/>
              <a:t>Column store </a:t>
            </a:r>
            <a:r>
              <a:rPr lang="en-US" sz="1400"/>
              <a:t>optimized for analytical queries</a:t>
            </a:r>
          </a:p>
        </p:txBody>
      </p:sp>
      <p:sp>
        <p:nvSpPr>
          <p:cNvPr id="43" name="TextBox 42">
            <a:extLst>
              <a:ext uri="{FF2B5EF4-FFF2-40B4-BE49-F238E27FC236}">
                <a16:creationId xmlns:a16="http://schemas.microsoft.com/office/drawing/2014/main" id="{4B21A8F2-EF9D-EA41-A091-F900BC463DBF}"/>
              </a:ext>
            </a:extLst>
          </p:cNvPr>
          <p:cNvSpPr txBox="1"/>
          <p:nvPr/>
        </p:nvSpPr>
        <p:spPr>
          <a:xfrm>
            <a:off x="489974" y="1128113"/>
            <a:ext cx="2449740" cy="830997"/>
          </a:xfrm>
          <a:prstGeom prst="rect">
            <a:avLst/>
          </a:prstGeom>
          <a:noFill/>
        </p:spPr>
        <p:txBody>
          <a:bodyPr wrap="square">
            <a:spAutoFit/>
          </a:bodyPr>
          <a:lstStyle/>
          <a:p>
            <a:r>
              <a:rPr lang="en-US" sz="2000" b="1">
                <a:latin typeface="+mj-lt"/>
              </a:rPr>
              <a:t>Transactional Store</a:t>
            </a:r>
          </a:p>
          <a:p>
            <a:r>
              <a:rPr lang="en-US" sz="1400" u="sng"/>
              <a:t>Row store </a:t>
            </a:r>
            <a:r>
              <a:rPr lang="en-US" sz="1400"/>
              <a:t>optimized for transactional operations</a:t>
            </a:r>
          </a:p>
        </p:txBody>
      </p:sp>
      <p:pic>
        <p:nvPicPr>
          <p:cNvPr id="44" name="Graphic 43">
            <a:extLst>
              <a:ext uri="{FF2B5EF4-FFF2-40B4-BE49-F238E27FC236}">
                <a16:creationId xmlns:a16="http://schemas.microsoft.com/office/drawing/2014/main" id="{27C2D98B-9F76-B542-B579-8348D3CBA7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675" y="5126934"/>
            <a:ext cx="333115" cy="382983"/>
          </a:xfrm>
          <a:prstGeom prst="rect">
            <a:avLst/>
          </a:prstGeom>
        </p:spPr>
      </p:pic>
      <p:pic>
        <p:nvPicPr>
          <p:cNvPr id="45" name="Graphic 44">
            <a:extLst>
              <a:ext uri="{FF2B5EF4-FFF2-40B4-BE49-F238E27FC236}">
                <a16:creationId xmlns:a16="http://schemas.microsoft.com/office/drawing/2014/main" id="{F6E04FDC-8256-8C4B-B5B8-88579F1292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613666" y="5101094"/>
            <a:ext cx="434662" cy="434662"/>
          </a:xfrm>
          <a:prstGeom prst="rect">
            <a:avLst/>
          </a:prstGeom>
        </p:spPr>
      </p:pic>
      <p:sp>
        <p:nvSpPr>
          <p:cNvPr id="46" name="Right Brace 45">
            <a:extLst>
              <a:ext uri="{FF2B5EF4-FFF2-40B4-BE49-F238E27FC236}">
                <a16:creationId xmlns:a16="http://schemas.microsoft.com/office/drawing/2014/main" id="{57E8B43E-8CF9-CD45-AF97-825529FDC09D}"/>
              </a:ext>
            </a:extLst>
          </p:cNvPr>
          <p:cNvSpPr/>
          <p:nvPr/>
        </p:nvSpPr>
        <p:spPr>
          <a:xfrm>
            <a:off x="9430667" y="2488585"/>
            <a:ext cx="208792" cy="2520144"/>
          </a:xfrm>
          <a:prstGeom prst="rightBrace">
            <a:avLst>
              <a:gd name="adj1" fmla="val 44540"/>
              <a:gd name="adj2" fmla="val 50000"/>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ectangle 46">
            <a:extLst>
              <a:ext uri="{FF2B5EF4-FFF2-40B4-BE49-F238E27FC236}">
                <a16:creationId xmlns:a16="http://schemas.microsoft.com/office/drawing/2014/main" id="{9F2A025E-7195-E946-9519-6720F0C05B0C}"/>
              </a:ext>
            </a:extLst>
          </p:cNvPr>
          <p:cNvSpPr/>
          <p:nvPr/>
        </p:nvSpPr>
        <p:spPr>
          <a:xfrm>
            <a:off x="3055198" y="5225610"/>
            <a:ext cx="2045753" cy="279244"/>
          </a:xfrm>
          <a:prstGeom prst="rect">
            <a:avLst/>
          </a:prstGeom>
        </p:spPr>
        <p:txBody>
          <a:bodyPr wrap="none">
            <a:spAutoFit/>
          </a:bodyPr>
          <a:lstStyle/>
          <a:p>
            <a:pPr lvl="0" defTabSz="710593">
              <a:lnSpc>
                <a:spcPts val="1400"/>
              </a:lnSpc>
              <a:spcBef>
                <a:spcPct val="0"/>
              </a:spcBef>
              <a:defRPr/>
            </a:pPr>
            <a:r>
              <a:rPr lang="en-US" kern="0">
                <a:solidFill>
                  <a:srgbClr val="0078D4"/>
                </a:solidFill>
                <a:latin typeface="Segoe UI Semibold" panose="020B0702040204020203" pitchFamily="34" charset="0"/>
                <a:cs typeface="Segoe UI Semibold" panose="020B0702040204020203" pitchFamily="34" charset="0"/>
              </a:rPr>
              <a:t>Azure Cosmos DB</a:t>
            </a:r>
          </a:p>
        </p:txBody>
      </p:sp>
      <p:sp>
        <p:nvSpPr>
          <p:cNvPr id="48" name="Rectangle 47">
            <a:extLst>
              <a:ext uri="{FF2B5EF4-FFF2-40B4-BE49-F238E27FC236}">
                <a16:creationId xmlns:a16="http://schemas.microsoft.com/office/drawing/2014/main" id="{FA84BD4D-87F6-FD4D-ADF5-7C3F36351948}"/>
              </a:ext>
            </a:extLst>
          </p:cNvPr>
          <p:cNvSpPr/>
          <p:nvPr/>
        </p:nvSpPr>
        <p:spPr>
          <a:xfrm>
            <a:off x="8707015" y="5236444"/>
            <a:ext cx="2719014" cy="279244"/>
          </a:xfrm>
          <a:prstGeom prst="rect">
            <a:avLst/>
          </a:prstGeom>
        </p:spPr>
        <p:txBody>
          <a:bodyPr wrap="none">
            <a:spAutoFit/>
          </a:bodyPr>
          <a:lstStyle/>
          <a:p>
            <a:pPr lvl="0" defTabSz="710593">
              <a:lnSpc>
                <a:spcPts val="1400"/>
              </a:lnSpc>
              <a:spcBef>
                <a:spcPct val="0"/>
              </a:spcBef>
              <a:defRPr/>
            </a:pPr>
            <a:r>
              <a:rPr lang="en-US" kern="0">
                <a:solidFill>
                  <a:srgbClr val="0078D4"/>
                </a:solidFill>
                <a:latin typeface="Segoe UI Semibold" panose="020B0702040204020203" pitchFamily="34" charset="0"/>
                <a:cs typeface="Segoe UI Semibold" panose="020B0702040204020203" pitchFamily="34" charset="0"/>
              </a:rPr>
              <a:t>Azure Synapse Analytics</a:t>
            </a:r>
          </a:p>
        </p:txBody>
      </p:sp>
      <p:sp>
        <p:nvSpPr>
          <p:cNvPr id="54" name="Rectangle 53">
            <a:extLst>
              <a:ext uri="{FF2B5EF4-FFF2-40B4-BE49-F238E27FC236}">
                <a16:creationId xmlns:a16="http://schemas.microsoft.com/office/drawing/2014/main" id="{3C6EC41B-83E0-C848-9D68-BC015554B156}"/>
              </a:ext>
            </a:extLst>
          </p:cNvPr>
          <p:cNvSpPr/>
          <p:nvPr/>
        </p:nvSpPr>
        <p:spPr bwMode="auto">
          <a:xfrm>
            <a:off x="3189656" y="2752020"/>
            <a:ext cx="1325470" cy="374904"/>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710593" eaLnBrk="1" fontAlgn="auto" latinLnBrk="0" hangingPunct="1">
              <a:lnSpc>
                <a:spcPct val="100000"/>
              </a:lnSpc>
              <a:spcBef>
                <a:spcPct val="0"/>
              </a:spcBef>
              <a:spcAft>
                <a:spcPct val="35000"/>
              </a:spcAft>
              <a:buClrTx/>
              <a:buSzTx/>
              <a:buFontTx/>
              <a:buNone/>
              <a:tabLst/>
              <a:defRPr/>
            </a:pPr>
            <a:r>
              <a:rPr kumimoji="0" lang="en-US"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55" name="TextBox 54">
            <a:extLst>
              <a:ext uri="{FF2B5EF4-FFF2-40B4-BE49-F238E27FC236}">
                <a16:creationId xmlns:a16="http://schemas.microsoft.com/office/drawing/2014/main" id="{27CFE599-0A11-504B-8EF2-88D0BC394831}"/>
              </a:ext>
            </a:extLst>
          </p:cNvPr>
          <p:cNvSpPr txBox="1"/>
          <p:nvPr/>
        </p:nvSpPr>
        <p:spPr>
          <a:xfrm>
            <a:off x="6043135" y="3152518"/>
            <a:ext cx="1773575" cy="307777"/>
          </a:xfrm>
          <a:prstGeom prst="rect">
            <a:avLst/>
          </a:prstGeom>
          <a:noFill/>
        </p:spPr>
        <p:txBody>
          <a:bodyPr wrap="square" rtlCol="0">
            <a:spAutoFit/>
          </a:bodyPr>
          <a:lstStyle/>
          <a:p>
            <a:pPr algn="ctr"/>
            <a:r>
              <a:rPr lang="en-US" sz="1400" b="1">
                <a:latin typeface="Segoe UI Semibold" panose="020B0502040204020203" pitchFamily="34" charset="0"/>
                <a:cs typeface="Segoe UI Semibold" panose="020B0502040204020203" pitchFamily="34" charset="0"/>
              </a:rPr>
              <a:t>Cloud-Native HTAP</a:t>
            </a:r>
          </a:p>
        </p:txBody>
      </p:sp>
      <p:sp>
        <p:nvSpPr>
          <p:cNvPr id="56" name="TextBox 55">
            <a:extLst>
              <a:ext uri="{FF2B5EF4-FFF2-40B4-BE49-F238E27FC236}">
                <a16:creationId xmlns:a16="http://schemas.microsoft.com/office/drawing/2014/main" id="{864FCD35-1EA1-4145-A2F9-D5F623BF6779}"/>
              </a:ext>
            </a:extLst>
          </p:cNvPr>
          <p:cNvSpPr txBox="1"/>
          <p:nvPr/>
        </p:nvSpPr>
        <p:spPr>
          <a:xfrm>
            <a:off x="5837436" y="4085860"/>
            <a:ext cx="2160562" cy="830997"/>
          </a:xfrm>
          <a:prstGeom prst="rect">
            <a:avLst/>
          </a:prstGeom>
          <a:noFill/>
        </p:spPr>
        <p:txBody>
          <a:bodyPr wrap="square" rtlCol="0">
            <a:spAutoFit/>
          </a:bodyPr>
          <a:lstStyle/>
          <a:p>
            <a:pPr algn="ctr"/>
            <a:r>
              <a:rPr lang="en-US" sz="2400" b="1">
                <a:latin typeface="Segoe UI Semibold" panose="020B0502040204020203" pitchFamily="34" charset="0"/>
                <a:cs typeface="Segoe UI Semibold" panose="020B0502040204020203" pitchFamily="34" charset="0"/>
              </a:rPr>
              <a:t>Azure Synapse Link</a:t>
            </a:r>
          </a:p>
        </p:txBody>
      </p:sp>
      <p:sp>
        <p:nvSpPr>
          <p:cNvPr id="59" name="TextBox 58">
            <a:extLst>
              <a:ext uri="{FF2B5EF4-FFF2-40B4-BE49-F238E27FC236}">
                <a16:creationId xmlns:a16="http://schemas.microsoft.com/office/drawing/2014/main" id="{47665578-B176-7A4A-9380-B7E81933115A}"/>
              </a:ext>
            </a:extLst>
          </p:cNvPr>
          <p:cNvSpPr txBox="1"/>
          <p:nvPr/>
        </p:nvSpPr>
        <p:spPr>
          <a:xfrm>
            <a:off x="8809583" y="4229779"/>
            <a:ext cx="455158" cy="276999"/>
          </a:xfrm>
          <a:prstGeom prst="rect">
            <a:avLst/>
          </a:prstGeom>
          <a:noFill/>
        </p:spPr>
        <p:txBody>
          <a:bodyPr wrap="square" lIns="0" tIns="0" rIns="0" bIns="0" rtlCol="0">
            <a:spAutoFit/>
          </a:bodyPr>
          <a:lstStyle/>
          <a:p>
            <a:pPr algn="ctr"/>
            <a:r>
              <a:rPr lang="en-US" b="1">
                <a:solidFill>
                  <a:srgbClr val="0078D4"/>
                </a:solidFill>
                <a:latin typeface="Segoe UI" panose="020B0502040204020203" pitchFamily="34" charset="0"/>
                <a:cs typeface="Segoe UI" panose="020B0502040204020203" pitchFamily="34" charset="0"/>
              </a:rPr>
              <a:t>SQL</a:t>
            </a:r>
          </a:p>
        </p:txBody>
      </p:sp>
      <p:pic>
        <p:nvPicPr>
          <p:cNvPr id="60" name="Graphic 59">
            <a:extLst>
              <a:ext uri="{FF2B5EF4-FFF2-40B4-BE49-F238E27FC236}">
                <a16:creationId xmlns:a16="http://schemas.microsoft.com/office/drawing/2014/main" id="{6532937E-B4CB-BF4D-9C7A-3A49C1F855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7957" y="3396383"/>
            <a:ext cx="741532" cy="852543"/>
          </a:xfrm>
          <a:prstGeom prst="rect">
            <a:avLst/>
          </a:prstGeom>
        </p:spPr>
      </p:pic>
      <p:pic>
        <p:nvPicPr>
          <p:cNvPr id="61" name="Picture 4" descr="Image result for spark logo transparent">
            <a:extLst>
              <a:ext uri="{FF2B5EF4-FFF2-40B4-BE49-F238E27FC236}">
                <a16:creationId xmlns:a16="http://schemas.microsoft.com/office/drawing/2014/main" id="{B26124AE-3B6A-684F-A17A-D9439BB57F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38723" y="2991990"/>
            <a:ext cx="648997" cy="339132"/>
          </a:xfrm>
          <a:prstGeom prst="rect">
            <a:avLst/>
          </a:prstGeom>
          <a:noFill/>
          <a:extLst>
            <a:ext uri="{909E8E84-426E-40DD-AFC4-6F175D3DCCD1}">
              <a14:hiddenFill xmlns:a14="http://schemas.microsoft.com/office/drawing/2010/main">
                <a:solidFill>
                  <a:srgbClr val="FFFFFF"/>
                </a:solidFill>
              </a14:hiddenFill>
            </a:ext>
          </a:extLst>
        </p:spPr>
      </p:pic>
      <p:pic>
        <p:nvPicPr>
          <p:cNvPr id="63" name="Graphic 62">
            <a:extLst>
              <a:ext uri="{FF2B5EF4-FFF2-40B4-BE49-F238E27FC236}">
                <a16:creationId xmlns:a16="http://schemas.microsoft.com/office/drawing/2014/main" id="{6E59C9F5-8599-C640-8F7B-C43872F154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4505842" y="3152518"/>
            <a:ext cx="1162031" cy="1162031"/>
          </a:xfrm>
          <a:prstGeom prst="rect">
            <a:avLst/>
          </a:prstGeom>
        </p:spPr>
      </p:pic>
      <p:sp>
        <p:nvSpPr>
          <p:cNvPr id="64" name="TextBox 63">
            <a:extLst>
              <a:ext uri="{FF2B5EF4-FFF2-40B4-BE49-F238E27FC236}">
                <a16:creationId xmlns:a16="http://schemas.microsoft.com/office/drawing/2014/main" id="{ADA23A03-5222-4240-9A3F-E0BD294582E8}"/>
              </a:ext>
            </a:extLst>
          </p:cNvPr>
          <p:cNvSpPr txBox="1"/>
          <p:nvPr/>
        </p:nvSpPr>
        <p:spPr>
          <a:xfrm>
            <a:off x="3219968" y="3779612"/>
            <a:ext cx="1182219" cy="276999"/>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Auto-Sync</a:t>
            </a:r>
          </a:p>
        </p:txBody>
      </p:sp>
      <p:pic>
        <p:nvPicPr>
          <p:cNvPr id="65" name="Graphic 64">
            <a:extLst>
              <a:ext uri="{FF2B5EF4-FFF2-40B4-BE49-F238E27FC236}">
                <a16:creationId xmlns:a16="http://schemas.microsoft.com/office/drawing/2014/main" id="{34850670-33E7-294F-89D4-A28F33556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99289" y="3181530"/>
            <a:ext cx="1091145" cy="1091145"/>
          </a:xfrm>
          <a:prstGeom prst="rect">
            <a:avLst/>
          </a:prstGeom>
        </p:spPr>
      </p:pic>
      <p:sp>
        <p:nvSpPr>
          <p:cNvPr id="67" name="Rectangle 66">
            <a:extLst>
              <a:ext uri="{FF2B5EF4-FFF2-40B4-BE49-F238E27FC236}">
                <a16:creationId xmlns:a16="http://schemas.microsoft.com/office/drawing/2014/main" id="{42D5FE45-B826-3144-8075-8B4D0BB1DAED}"/>
              </a:ext>
            </a:extLst>
          </p:cNvPr>
          <p:cNvSpPr/>
          <p:nvPr/>
        </p:nvSpPr>
        <p:spPr bwMode="auto">
          <a:xfrm>
            <a:off x="9801960" y="2586703"/>
            <a:ext cx="1684482" cy="492689"/>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710593" rtl="0" eaLnBrk="1" fontAlgn="auto" latinLnBrk="0" hangingPunct="1">
              <a:lnSpc>
                <a:spcPts val="1300"/>
              </a:lnSpc>
              <a:spcBef>
                <a:spcPct val="0"/>
              </a:spcBef>
              <a:buClrTx/>
              <a:buSzTx/>
              <a:buFontTx/>
              <a:buNone/>
              <a:tabLst/>
              <a:defRPr/>
            </a:pPr>
            <a:r>
              <a:rPr lang="en-US" sz="1400" kern="0">
                <a:solidFill>
                  <a:schemeClr val="tx1"/>
                </a:solidFill>
                <a:latin typeface="Segoe UI Semibold" panose="020B0702040204020203" pitchFamily="34" charset="0"/>
                <a:cs typeface="Segoe UI Semibold" panose="020B0702040204020203" pitchFamily="34" charset="0"/>
              </a:rPr>
              <a:t>Machine learning</a:t>
            </a:r>
            <a:endPar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8" name="Rectangle 67">
            <a:extLst>
              <a:ext uri="{FF2B5EF4-FFF2-40B4-BE49-F238E27FC236}">
                <a16:creationId xmlns:a16="http://schemas.microsoft.com/office/drawing/2014/main" id="{0022CEC3-0111-164D-B4E4-1EE21067D3F3}"/>
              </a:ext>
            </a:extLst>
          </p:cNvPr>
          <p:cNvSpPr/>
          <p:nvPr/>
        </p:nvSpPr>
        <p:spPr bwMode="auto">
          <a:xfrm>
            <a:off x="9789840" y="3501230"/>
            <a:ext cx="1684482" cy="4937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710593" rtl="0" eaLnBrk="1" fontAlgn="auto" latinLnBrk="0" hangingPunct="1">
              <a:lnSpc>
                <a:spcPts val="1300"/>
              </a:lnSpc>
              <a:spcBef>
                <a:spcPct val="0"/>
              </a:spcBef>
              <a:buClrTx/>
              <a:buSzTx/>
              <a:buFontTx/>
              <a:buNone/>
              <a:tabLst/>
              <a:defRPr/>
            </a:pPr>
            <a:r>
              <a:rPr lang="en-US" sz="1400" kern="0">
                <a:solidFill>
                  <a:schemeClr val="tx1"/>
                </a:solidFill>
                <a:latin typeface="Segoe UI Semibold" panose="020B0702040204020203" pitchFamily="34" charset="0"/>
                <a:cs typeface="Segoe UI Semibold" panose="020B0702040204020203" pitchFamily="34" charset="0"/>
              </a:rPr>
              <a:t>Big data analytics</a:t>
            </a:r>
            <a:endPar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68">
            <a:extLst>
              <a:ext uri="{FF2B5EF4-FFF2-40B4-BE49-F238E27FC236}">
                <a16:creationId xmlns:a16="http://schemas.microsoft.com/office/drawing/2014/main" id="{7B5EC029-3E8C-1243-ACD7-AF5817D16E9D}"/>
              </a:ext>
            </a:extLst>
          </p:cNvPr>
          <p:cNvSpPr/>
          <p:nvPr/>
        </p:nvSpPr>
        <p:spPr bwMode="auto">
          <a:xfrm>
            <a:off x="9782160" y="4391680"/>
            <a:ext cx="1684482" cy="4937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710593">
              <a:lnSpc>
                <a:spcPts val="1300"/>
              </a:lnSpc>
              <a:spcBef>
                <a:spcPct val="0"/>
              </a:spcBef>
              <a:defRPr/>
            </a:pPr>
            <a:r>
              <a:rPr lang="en-US" sz="1400" kern="0">
                <a:solidFill>
                  <a:schemeClr val="tx1"/>
                </a:solidFill>
                <a:latin typeface="Segoe UI Semibold" panose="020B0702040204020203" pitchFamily="34" charset="0"/>
                <a:cs typeface="Segoe UI Semibold" panose="020B0702040204020203" pitchFamily="34" charset="0"/>
              </a:rPr>
              <a:t>BI Dashboards</a:t>
            </a:r>
          </a:p>
        </p:txBody>
      </p:sp>
      <p:cxnSp>
        <p:nvCxnSpPr>
          <p:cNvPr id="70" name="Straight Arrow Connector 69">
            <a:extLst>
              <a:ext uri="{FF2B5EF4-FFF2-40B4-BE49-F238E27FC236}">
                <a16:creationId xmlns:a16="http://schemas.microsoft.com/office/drawing/2014/main" id="{DD073A79-F4C5-614A-A8AE-174F77D81ABC}"/>
              </a:ext>
            </a:extLst>
          </p:cNvPr>
          <p:cNvCxnSpPr>
            <a:cxnSpLocks/>
          </p:cNvCxnSpPr>
          <p:nvPr/>
        </p:nvCxnSpPr>
        <p:spPr>
          <a:xfrm flipH="1">
            <a:off x="3048963" y="3733534"/>
            <a:ext cx="1557135" cy="0"/>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FB4FE1-8B52-6E47-9300-6EFF00648440}"/>
              </a:ext>
            </a:extLst>
          </p:cNvPr>
          <p:cNvCxnSpPr>
            <a:cxnSpLocks/>
          </p:cNvCxnSpPr>
          <p:nvPr/>
        </p:nvCxnSpPr>
        <p:spPr>
          <a:xfrm flipV="1">
            <a:off x="5086857" y="1616626"/>
            <a:ext cx="0" cy="1686839"/>
          </a:xfrm>
          <a:prstGeom prst="straightConnector1">
            <a:avLst/>
          </a:prstGeom>
          <a:ln w="15875">
            <a:solidFill>
              <a:schemeClr val="bg1">
                <a:lumMod val="65000"/>
              </a:schemeClr>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678405-083F-174C-BDAC-C1FAC3A0766B}"/>
              </a:ext>
            </a:extLst>
          </p:cNvPr>
          <p:cNvCxnSpPr>
            <a:cxnSpLocks/>
          </p:cNvCxnSpPr>
          <p:nvPr/>
        </p:nvCxnSpPr>
        <p:spPr>
          <a:xfrm>
            <a:off x="5086857" y="1616626"/>
            <a:ext cx="225056" cy="0"/>
          </a:xfrm>
          <a:prstGeom prst="line">
            <a:avLst/>
          </a:prstGeom>
          <a:ln w="15875">
            <a:solidFill>
              <a:srgbClr val="A6A6A7"/>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D5B68F8-3637-ED41-B27A-E0B3042EA1F1}"/>
              </a:ext>
            </a:extLst>
          </p:cNvPr>
          <p:cNvCxnSpPr/>
          <p:nvPr/>
        </p:nvCxnSpPr>
        <p:spPr>
          <a:xfrm>
            <a:off x="2501138" y="1616626"/>
            <a:ext cx="225056" cy="0"/>
          </a:xfrm>
          <a:prstGeom prst="line">
            <a:avLst/>
          </a:prstGeom>
          <a:ln w="15875">
            <a:solidFill>
              <a:srgbClr val="A6A6A7"/>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1511E8-81D3-2944-B017-76206A7A5129}"/>
              </a:ext>
            </a:extLst>
          </p:cNvPr>
          <p:cNvCxnSpPr>
            <a:cxnSpLocks/>
          </p:cNvCxnSpPr>
          <p:nvPr/>
        </p:nvCxnSpPr>
        <p:spPr>
          <a:xfrm flipV="1">
            <a:off x="2718684" y="1616626"/>
            <a:ext cx="0" cy="1714496"/>
          </a:xfrm>
          <a:prstGeom prst="straightConnector1">
            <a:avLst/>
          </a:prstGeom>
          <a:ln w="15875">
            <a:solidFill>
              <a:schemeClr val="bg1">
                <a:lumMod val="65000"/>
              </a:schemeClr>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A28EF41-D5CD-4EC7-91D8-7B4A9C4F9239}"/>
              </a:ext>
            </a:extLst>
          </p:cNvPr>
          <p:cNvGrpSpPr/>
          <p:nvPr/>
        </p:nvGrpSpPr>
        <p:grpSpPr>
          <a:xfrm>
            <a:off x="1880164" y="2272291"/>
            <a:ext cx="3980965" cy="3468082"/>
            <a:chOff x="1865045" y="2268678"/>
            <a:chExt cx="3980965" cy="3468082"/>
          </a:xfrm>
          <a:effectLst>
            <a:outerShdw blurRad="63500" sx="102000" sy="102000" algn="ctr" rotWithShape="0">
              <a:prstClr val="black">
                <a:alpha val="40000"/>
              </a:prstClr>
            </a:outerShdw>
          </a:effectLst>
        </p:grpSpPr>
        <p:cxnSp>
          <p:nvCxnSpPr>
            <p:cNvPr id="89" name="Straight Connector 88">
              <a:extLst>
                <a:ext uri="{FF2B5EF4-FFF2-40B4-BE49-F238E27FC236}">
                  <a16:creationId xmlns:a16="http://schemas.microsoft.com/office/drawing/2014/main" id="{26E3D762-CB0D-41D0-9364-56CC8986CFDF}"/>
                </a:ext>
              </a:extLst>
            </p:cNvPr>
            <p:cNvCxnSpPr>
              <a:cxnSpLocks/>
            </p:cNvCxnSpPr>
            <p:nvPr/>
          </p:nvCxnSpPr>
          <p:spPr>
            <a:xfrm>
              <a:off x="1865045" y="2268678"/>
              <a:ext cx="398096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25FA0BAD-A266-4002-9EDB-8771377AB169}"/>
                </a:ext>
              </a:extLst>
            </p:cNvPr>
            <p:cNvCxnSpPr>
              <a:cxnSpLocks/>
            </p:cNvCxnSpPr>
            <p:nvPr/>
          </p:nvCxnSpPr>
          <p:spPr>
            <a:xfrm>
              <a:off x="1865045" y="2268678"/>
              <a:ext cx="0" cy="3449439"/>
            </a:xfrm>
            <a:prstGeom prst="line">
              <a:avLst/>
            </a:prstGeom>
          </p:spPr>
          <p:style>
            <a:lnRef idx="1">
              <a:schemeClr val="accent3"/>
            </a:lnRef>
            <a:fillRef idx="0">
              <a:schemeClr val="accent3"/>
            </a:fillRef>
            <a:effectRef idx="0">
              <a:schemeClr val="accent3"/>
            </a:effectRef>
            <a:fontRef idx="minor">
              <a:schemeClr val="tx1"/>
            </a:fontRef>
          </p:style>
        </p:cxnSp>
        <p:cxnSp>
          <p:nvCxnSpPr>
            <p:cNvPr id="91" name="Straight Connector 90">
              <a:extLst>
                <a:ext uri="{FF2B5EF4-FFF2-40B4-BE49-F238E27FC236}">
                  <a16:creationId xmlns:a16="http://schemas.microsoft.com/office/drawing/2014/main" id="{5CBABAFE-A719-4AA1-BE62-0A4AC74BF4CA}"/>
                </a:ext>
              </a:extLst>
            </p:cNvPr>
            <p:cNvCxnSpPr>
              <a:cxnSpLocks/>
            </p:cNvCxnSpPr>
            <p:nvPr/>
          </p:nvCxnSpPr>
          <p:spPr>
            <a:xfrm>
              <a:off x="1865045" y="5718117"/>
              <a:ext cx="3980965" cy="11566"/>
            </a:xfrm>
            <a:prstGeom prst="line">
              <a:avLst/>
            </a:prstGeom>
          </p:spPr>
          <p:style>
            <a:lnRef idx="1">
              <a:schemeClr val="accent3"/>
            </a:lnRef>
            <a:fillRef idx="0">
              <a:schemeClr val="accent3"/>
            </a:fillRef>
            <a:effectRef idx="0">
              <a:schemeClr val="accent3"/>
            </a:effectRef>
            <a:fontRef idx="minor">
              <a:schemeClr val="tx1"/>
            </a:fontRef>
          </p:style>
        </p:cxnSp>
        <p:cxnSp>
          <p:nvCxnSpPr>
            <p:cNvPr id="92" name="Straight Connector 91">
              <a:extLst>
                <a:ext uri="{FF2B5EF4-FFF2-40B4-BE49-F238E27FC236}">
                  <a16:creationId xmlns:a16="http://schemas.microsoft.com/office/drawing/2014/main" id="{F673B5B6-9DA3-480F-8833-689971E59FDC}"/>
                </a:ext>
              </a:extLst>
            </p:cNvPr>
            <p:cNvCxnSpPr>
              <a:cxnSpLocks/>
            </p:cNvCxnSpPr>
            <p:nvPr/>
          </p:nvCxnSpPr>
          <p:spPr>
            <a:xfrm>
              <a:off x="5846010" y="2268678"/>
              <a:ext cx="0" cy="1000634"/>
            </a:xfrm>
            <a:prstGeom prst="line">
              <a:avLst/>
            </a:prstGeom>
          </p:spPr>
          <p:style>
            <a:lnRef idx="1">
              <a:schemeClr val="accent3"/>
            </a:lnRef>
            <a:fillRef idx="0">
              <a:schemeClr val="accent3"/>
            </a:fillRef>
            <a:effectRef idx="0">
              <a:schemeClr val="accent3"/>
            </a:effectRef>
            <a:fontRef idx="minor">
              <a:schemeClr val="tx1"/>
            </a:fontRef>
          </p:style>
        </p:cxnSp>
        <p:cxnSp>
          <p:nvCxnSpPr>
            <p:cNvPr id="93" name="Straight Connector 92">
              <a:extLst>
                <a:ext uri="{FF2B5EF4-FFF2-40B4-BE49-F238E27FC236}">
                  <a16:creationId xmlns:a16="http://schemas.microsoft.com/office/drawing/2014/main" id="{7ACB74BB-5C93-41AA-9AB9-A23CED2B454A}"/>
                </a:ext>
              </a:extLst>
            </p:cNvPr>
            <p:cNvCxnSpPr>
              <a:cxnSpLocks/>
            </p:cNvCxnSpPr>
            <p:nvPr/>
          </p:nvCxnSpPr>
          <p:spPr>
            <a:xfrm flipH="1">
              <a:off x="5833230" y="4285511"/>
              <a:ext cx="10862" cy="1451249"/>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113" name="Straight Connector 112">
            <a:extLst>
              <a:ext uri="{FF2B5EF4-FFF2-40B4-BE49-F238E27FC236}">
                <a16:creationId xmlns:a16="http://schemas.microsoft.com/office/drawing/2014/main" id="{D63B1760-EB1D-43AE-9CF0-DDB7907065D1}"/>
              </a:ext>
            </a:extLst>
          </p:cNvPr>
          <p:cNvCxnSpPr>
            <a:cxnSpLocks/>
          </p:cNvCxnSpPr>
          <p:nvPr/>
        </p:nvCxnSpPr>
        <p:spPr>
          <a:xfrm>
            <a:off x="7901798" y="5738291"/>
            <a:ext cx="3828519" cy="0"/>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5" name="Straight Connector 114">
            <a:extLst>
              <a:ext uri="{FF2B5EF4-FFF2-40B4-BE49-F238E27FC236}">
                <a16:creationId xmlns:a16="http://schemas.microsoft.com/office/drawing/2014/main" id="{70261FA7-6860-4737-AB4B-B07FBDF8ED54}"/>
              </a:ext>
            </a:extLst>
          </p:cNvPr>
          <p:cNvCxnSpPr>
            <a:cxnSpLocks/>
          </p:cNvCxnSpPr>
          <p:nvPr/>
        </p:nvCxnSpPr>
        <p:spPr>
          <a:xfrm>
            <a:off x="11730317" y="2272291"/>
            <a:ext cx="0" cy="3468082"/>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9" name="Straight Connector 118">
            <a:extLst>
              <a:ext uri="{FF2B5EF4-FFF2-40B4-BE49-F238E27FC236}">
                <a16:creationId xmlns:a16="http://schemas.microsoft.com/office/drawing/2014/main" id="{C438968B-ECA7-4100-AD25-80E30B593C30}"/>
              </a:ext>
            </a:extLst>
          </p:cNvPr>
          <p:cNvCxnSpPr>
            <a:cxnSpLocks/>
          </p:cNvCxnSpPr>
          <p:nvPr/>
        </p:nvCxnSpPr>
        <p:spPr>
          <a:xfrm>
            <a:off x="7890459" y="2262898"/>
            <a:ext cx="3839858" cy="0"/>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21" name="Straight Connector 120">
            <a:extLst>
              <a:ext uri="{FF2B5EF4-FFF2-40B4-BE49-F238E27FC236}">
                <a16:creationId xmlns:a16="http://schemas.microsoft.com/office/drawing/2014/main" id="{63E4D06A-D17E-4022-8456-20E8A6D64531}"/>
              </a:ext>
            </a:extLst>
          </p:cNvPr>
          <p:cNvCxnSpPr>
            <a:cxnSpLocks/>
          </p:cNvCxnSpPr>
          <p:nvPr/>
        </p:nvCxnSpPr>
        <p:spPr>
          <a:xfrm flipH="1">
            <a:off x="7890459" y="2274076"/>
            <a:ext cx="11339" cy="983730"/>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28" name="Straight Connector 127">
            <a:extLst>
              <a:ext uri="{FF2B5EF4-FFF2-40B4-BE49-F238E27FC236}">
                <a16:creationId xmlns:a16="http://schemas.microsoft.com/office/drawing/2014/main" id="{DDDAA4A1-303C-48AE-B1BE-1636EDDE8B89}"/>
              </a:ext>
            </a:extLst>
          </p:cNvPr>
          <p:cNvCxnSpPr>
            <a:cxnSpLocks/>
          </p:cNvCxnSpPr>
          <p:nvPr/>
        </p:nvCxnSpPr>
        <p:spPr>
          <a:xfrm>
            <a:off x="7901798" y="4316652"/>
            <a:ext cx="0" cy="1423721"/>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5" name="Group 4">
            <a:extLst>
              <a:ext uri="{FF2B5EF4-FFF2-40B4-BE49-F238E27FC236}">
                <a16:creationId xmlns:a16="http://schemas.microsoft.com/office/drawing/2014/main" id="{698C774E-A972-4426-9D43-53DE83E355E4}"/>
              </a:ext>
            </a:extLst>
          </p:cNvPr>
          <p:cNvGrpSpPr/>
          <p:nvPr/>
        </p:nvGrpSpPr>
        <p:grpSpPr>
          <a:xfrm>
            <a:off x="5398749" y="3480910"/>
            <a:ext cx="2945926" cy="660840"/>
            <a:chOff x="5398749" y="3480910"/>
            <a:chExt cx="2945926" cy="660840"/>
          </a:xfrm>
        </p:grpSpPr>
        <p:pic>
          <p:nvPicPr>
            <p:cNvPr id="53" name="Picture 14">
              <a:extLst>
                <a:ext uri="{FF2B5EF4-FFF2-40B4-BE49-F238E27FC236}">
                  <a16:creationId xmlns:a16="http://schemas.microsoft.com/office/drawing/2014/main" id="{BD376011-5273-0D4F-8A74-AE4053DE211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043" b="89894" l="372" r="99257">
                          <a14:foregroundMark x1="42379" y1="51064" x2="34201" y2="49468"/>
                          <a14:foregroundMark x1="88476" y1="49468" x2="99257" y2="45213"/>
                          <a14:foregroundMark x1="15242" y1="49468" x2="372" y2="49468"/>
                        </a14:backgroundRemoval>
                      </a14:imgEffect>
                    </a14:imgLayer>
                  </a14:imgProps>
                </a:ext>
                <a:ext uri="{28A0092B-C50C-407E-A947-70E740481C1C}">
                  <a14:useLocalDpi xmlns:a14="http://schemas.microsoft.com/office/drawing/2010/main" val="0"/>
                </a:ext>
              </a:extLst>
            </a:blip>
            <a:srcRect/>
            <a:stretch>
              <a:fillRect/>
            </a:stretch>
          </p:blipFill>
          <p:spPr bwMode="auto">
            <a:xfrm>
              <a:off x="6347087" y="3480910"/>
              <a:ext cx="1049249" cy="66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 name="Straight Connector 142">
              <a:extLst>
                <a:ext uri="{FF2B5EF4-FFF2-40B4-BE49-F238E27FC236}">
                  <a16:creationId xmlns:a16="http://schemas.microsoft.com/office/drawing/2014/main" id="{B7272251-2D32-44F7-97EA-33D887318304}"/>
                </a:ext>
              </a:extLst>
            </p:cNvPr>
            <p:cNvCxnSpPr>
              <a:cxnSpLocks/>
            </p:cNvCxnSpPr>
            <p:nvPr/>
          </p:nvCxnSpPr>
          <p:spPr>
            <a:xfrm>
              <a:off x="5398749" y="3779612"/>
              <a:ext cx="2945926" cy="0"/>
            </a:xfrm>
            <a:prstGeom prst="line">
              <a:avLst/>
            </a:prstGeom>
            <a:ln w="76200">
              <a:solidFill>
                <a:srgbClr val="0078DC"/>
              </a:solidFill>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3B335850-2903-451E-B81C-C841FC26C5AE}"/>
              </a:ext>
            </a:extLst>
          </p:cNvPr>
          <p:cNvCxnSpPr>
            <a:cxnSpLocks/>
          </p:cNvCxnSpPr>
          <p:nvPr/>
        </p:nvCxnSpPr>
        <p:spPr>
          <a:xfrm flipH="1">
            <a:off x="1045029" y="3745201"/>
            <a:ext cx="1050451" cy="2917"/>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DF78595-E921-412E-ADB2-1B1E434CBE63}"/>
              </a:ext>
            </a:extLst>
          </p:cNvPr>
          <p:cNvSpPr txBox="1"/>
          <p:nvPr/>
        </p:nvSpPr>
        <p:spPr>
          <a:xfrm>
            <a:off x="642157" y="2962473"/>
            <a:ext cx="1044401" cy="415498"/>
          </a:xfrm>
          <a:prstGeom prst="rect">
            <a:avLst/>
          </a:prstGeom>
          <a:noFill/>
        </p:spPr>
        <p:txBody>
          <a:bodyPr wrap="square" lIns="0" rtlCol="0">
            <a:spAutoFit/>
          </a:bodyPr>
          <a:lstStyle/>
          <a:p>
            <a:r>
              <a:rPr lang="en-US" sz="1050" b="1">
                <a:latin typeface="Segoe UI Semibold" panose="020B0502040204020203" pitchFamily="34" charset="0"/>
                <a:cs typeface="Segoe UI Semibold" panose="020B0502040204020203" pitchFamily="34" charset="0"/>
              </a:rPr>
              <a:t>Operational</a:t>
            </a:r>
          </a:p>
          <a:p>
            <a:r>
              <a:rPr lang="en-US" sz="1050" b="1">
                <a:latin typeface="Segoe UI Semibold" panose="020B0502040204020203" pitchFamily="34" charset="0"/>
                <a:cs typeface="Segoe UI Semibold" panose="020B0502040204020203" pitchFamily="34" charset="0"/>
              </a:rPr>
              <a:t>Data</a:t>
            </a:r>
          </a:p>
        </p:txBody>
      </p:sp>
      <p:pic>
        <p:nvPicPr>
          <p:cNvPr id="120" name="Picture 119">
            <a:extLst>
              <a:ext uri="{FF2B5EF4-FFF2-40B4-BE49-F238E27FC236}">
                <a16:creationId xmlns:a16="http://schemas.microsoft.com/office/drawing/2014/main" id="{A1C7B26F-C212-487C-8079-C0FA61F5EFC3}"/>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566706" y="3444406"/>
            <a:ext cx="493878" cy="598653"/>
          </a:xfrm>
          <a:prstGeom prst="rect">
            <a:avLst/>
          </a:prstGeom>
        </p:spPr>
      </p:pic>
      <p:pic>
        <p:nvPicPr>
          <p:cNvPr id="122" name="Picture 121">
            <a:extLst>
              <a:ext uri="{FF2B5EF4-FFF2-40B4-BE49-F238E27FC236}">
                <a16:creationId xmlns:a16="http://schemas.microsoft.com/office/drawing/2014/main" id="{B47E786E-D17B-4DAD-81A4-828E63879111}"/>
              </a:ext>
            </a:extLst>
          </p:cNvPr>
          <p:cNvPicPr>
            <a:picLocks noChangeAspect="1"/>
          </p:cNvPicPr>
          <p:nvPr/>
        </p:nvPicPr>
        <p:blipFill rotWithShape="1">
          <a:blip r:embed="rId14">
            <a:duotone>
              <a:prstClr val="black"/>
              <a:schemeClr val="bg1">
                <a:tint val="45000"/>
                <a:satMod val="400000"/>
              </a:schemeClr>
            </a:duotone>
            <a:extLst>
              <a:ext uri="{BEBA8EAE-BF5A-486C-A8C5-ECC9F3942E4B}">
                <a14:imgProps xmlns:a14="http://schemas.microsoft.com/office/drawing/2010/main">
                  <a14:imgLayer r:embed="rId15">
                    <a14:imgEffect>
                      <a14:brightnessContrast contrast="-40000"/>
                    </a14:imgEffect>
                  </a14:imgLayer>
                </a14:imgProps>
              </a:ext>
            </a:extLst>
          </a:blip>
          <a:srcRect l="6099" t="18345" r="90073" b="74899"/>
          <a:stretch/>
        </p:blipFill>
        <p:spPr>
          <a:xfrm>
            <a:off x="583942" y="4141750"/>
            <a:ext cx="483304" cy="415498"/>
          </a:xfrm>
          <a:prstGeom prst="rect">
            <a:avLst/>
          </a:prstGeom>
          <a:ln>
            <a:noFill/>
          </a:ln>
        </p:spPr>
      </p:pic>
      <p:sp>
        <p:nvSpPr>
          <p:cNvPr id="52" name="TextBox 51">
            <a:extLst>
              <a:ext uri="{FF2B5EF4-FFF2-40B4-BE49-F238E27FC236}">
                <a16:creationId xmlns:a16="http://schemas.microsoft.com/office/drawing/2014/main" id="{98EC1DEC-E12F-4C24-A9E1-7D7CEE3A4343}"/>
              </a:ext>
            </a:extLst>
          </p:cNvPr>
          <p:cNvSpPr txBox="1"/>
          <p:nvPr/>
        </p:nvSpPr>
        <p:spPr>
          <a:xfrm>
            <a:off x="2102577" y="6159388"/>
            <a:ext cx="7486866" cy="469714"/>
          </a:xfrm>
          <a:prstGeom prst="rect">
            <a:avLst/>
          </a:prstGeom>
          <a:noFill/>
        </p:spPr>
        <p:txBody>
          <a:bodyPr wrap="square">
            <a:spAutoFit/>
          </a:bodyPr>
          <a:lstStyle/>
          <a:p>
            <a:r>
              <a:rPr lang="en-US" sz="1800" b="1">
                <a:latin typeface="+mj-lt"/>
                <a:cs typeface="Segoe UI" panose="020B0502040204020203" pitchFamily="34" charset="0"/>
              </a:rPr>
              <a:t> </a:t>
            </a:r>
            <a:r>
              <a:rPr lang="en-US" sz="2400" b="1">
                <a:latin typeface="+mj-lt"/>
                <a:cs typeface="Segoe UI" panose="020B0502040204020203" pitchFamily="34" charset="0"/>
              </a:rPr>
              <a:t>Generate near real-time insights on your operational data</a:t>
            </a:r>
            <a:endParaRPr lang="en-US" b="1"/>
          </a:p>
        </p:txBody>
      </p:sp>
      <p:cxnSp>
        <p:nvCxnSpPr>
          <p:cNvPr id="49" name="Straight Connector 48">
            <a:extLst>
              <a:ext uri="{FF2B5EF4-FFF2-40B4-BE49-F238E27FC236}">
                <a16:creationId xmlns:a16="http://schemas.microsoft.com/office/drawing/2014/main" id="{2E0D881C-D2E8-45A8-AAE3-F8203FC3D702}"/>
              </a:ext>
            </a:extLst>
          </p:cNvPr>
          <p:cNvCxnSpPr>
            <a:cxnSpLocks/>
          </p:cNvCxnSpPr>
          <p:nvPr/>
        </p:nvCxnSpPr>
        <p:spPr>
          <a:xfrm>
            <a:off x="5861129" y="3257806"/>
            <a:ext cx="0" cy="1031318"/>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55322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animBg="1"/>
      <p:bldP spid="48" grpId="0"/>
      <p:bldP spid="55" grpId="0"/>
      <p:bldP spid="56" grpId="0"/>
      <p:bldP spid="59" grpId="0"/>
      <p:bldP spid="64" grpId="0"/>
      <p:bldP spid="67" grpId="0" animBg="1"/>
      <p:bldP spid="68" grpId="0" animBg="1"/>
      <p:bldP spid="69"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4B2E1D-4A14-9342-B52B-57D9B9E21E25}"/>
              </a:ext>
            </a:extLst>
          </p:cNvPr>
          <p:cNvSpPr/>
          <p:nvPr/>
        </p:nvSpPr>
        <p:spPr>
          <a:xfrm>
            <a:off x="4882366" y="2921169"/>
            <a:ext cx="2427268" cy="1015663"/>
          </a:xfrm>
          <a:prstGeom prst="rect">
            <a:avLst/>
          </a:prstGeom>
        </p:spPr>
        <p:txBody>
          <a:bodyPr wrap="none">
            <a:spAutoFit/>
          </a:bodyPr>
          <a:lstStyle/>
          <a:p>
            <a:r>
              <a:rPr lang="en-US" sz="6000">
                <a:solidFill>
                  <a:srgbClr val="0078DC"/>
                </a:solidFill>
                <a:latin typeface="+mj-lt"/>
                <a:cs typeface="Segoe UI Semibold" panose="020B0702040204020203" pitchFamily="34" charset="0"/>
              </a:rPr>
              <a:t>DEMO</a:t>
            </a:r>
            <a:endParaRPr lang="en-US" sz="6000">
              <a:latin typeface="+mj-lt"/>
            </a:endParaRPr>
          </a:p>
        </p:txBody>
      </p:sp>
    </p:spTree>
    <p:extLst>
      <p:ext uri="{BB962C8B-B14F-4D97-AF65-F5344CB8AC3E}">
        <p14:creationId xmlns:p14="http://schemas.microsoft.com/office/powerpoint/2010/main" val="23565885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Rohan Kumar_BRK3305" id="{4C9ADD4F-E185-4A53-BFF8-D9B187F0AC5C}" vid="{0D5DEF31-C270-40FC-8561-B654704B07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5.xml><?xml version="1.0" encoding="utf-8"?>
<a:theme xmlns:a="http://schemas.openxmlformats.org/drawingml/2006/main" name="1_WHIT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5875">
          <a:solidFill>
            <a:schemeClr val="accent2"/>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DD4D51EF674744820AB8923DA120D4" ma:contentTypeVersion="18" ma:contentTypeDescription="Create a new document." ma:contentTypeScope="" ma:versionID="4401677bd5636733cc1b85fe6a781fb4">
  <xsd:schema xmlns:xsd="http://www.w3.org/2001/XMLSchema" xmlns:xs="http://www.w3.org/2001/XMLSchema" xmlns:p="http://schemas.microsoft.com/office/2006/metadata/properties" xmlns:ns1="http://schemas.microsoft.com/sharepoint/v3" xmlns:ns3="8923e933-d541-4f46-bcd0-145c789977ff" xmlns:ns4="5ec66903-a124-406d-974c-f99d6cc9a336" targetNamespace="http://schemas.microsoft.com/office/2006/metadata/properties" ma:root="true" ma:fieldsID="76b66de889658d157f7e875f273b5d7c" ns1:_="" ns3:_="" ns4:_="">
    <xsd:import namespace="http://schemas.microsoft.com/sharepoint/v3"/>
    <xsd:import namespace="8923e933-d541-4f46-bcd0-145c789977ff"/>
    <xsd:import namespace="5ec66903-a124-406d-974c-f99d6cc9a336"/>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_STS_x0020_Hashtags" minOccurs="0"/>
                <xsd:element ref="ns3:_STS_x0020_AppliedHashtags"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23e933-d541-4f46-bcd0-145c789977f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hidden="true" ma:internalName="LastSharedByUser" ma:readOnly="true">
      <xsd:simpleType>
        <xsd:restriction base="dms:Note"/>
      </xsd:simpleType>
    </xsd:element>
    <xsd:element name="LastSharedByTime" ma:index="12" nillable="true" ma:displayName="Last Shared By Time" ma:description="" ma:hidden="true" ma:internalName="LastSharedByTime" ma:readOnly="true">
      <xsd:simpleType>
        <xsd:restriction base="dms:DateTime"/>
      </xsd:simpleType>
    </xsd:element>
    <xsd:element name="_STS_x0020_AppliedHashtags" ma:index="16"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c66903-a124-406d-974c-f99d6cc9a336"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_STS_x0020_Hashtags" ma:index="15" nillable="true" ma:displayName="Hashtags" ma:description="" ma:list="{b6d3e5a4-bf08-4355-9a77-7c2c2719dca8}"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5ec66903-a124-406d-974c-f99d6cc9a336"/>
  </documentManagement>
</p:properties>
</file>

<file path=customXml/itemProps1.xml><?xml version="1.0" encoding="utf-8"?>
<ds:datastoreItem xmlns:ds="http://schemas.openxmlformats.org/officeDocument/2006/customXml" ds:itemID="{EAE6983E-4C15-41EB-92B1-0130B44CE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923e933-d541-4f46-bcd0-145c789977ff"/>
    <ds:schemaRef ds:uri="5ec66903-a124-406d-974c-f99d6cc9a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12CC01-0872-4E0E-80F7-A2E5B3B5D79B}">
  <ds:schemaRefs>
    <ds:schemaRef ds:uri="http://schemas.microsoft.com/sharepoint/v3/contenttype/forms"/>
  </ds:schemaRefs>
</ds:datastoreItem>
</file>

<file path=customXml/itemProps3.xml><?xml version="1.0" encoding="utf-8"?>
<ds:datastoreItem xmlns:ds="http://schemas.openxmlformats.org/officeDocument/2006/customXml" ds:itemID="{54572EF5-C946-4110-A9C7-466E22F98395}">
  <ds:schemaRefs>
    <ds:schemaRef ds:uri="http://schemas.microsoft.com/office/2006/metadata/properties"/>
    <ds:schemaRef ds:uri="http://schemas.microsoft.com/office/infopath/2007/PartnerControls"/>
    <ds:schemaRef ds:uri="http://schemas.microsoft.com/sharepoint/v3"/>
    <ds:schemaRef ds:uri="5ec66903-a124-406d-974c-f99d6cc9a336"/>
  </ds:schemaRefs>
</ds:datastoreItem>
</file>

<file path=docProps/app.xml><?xml version="1.0" encoding="utf-8"?>
<Properties xmlns="http://schemas.openxmlformats.org/officeDocument/2006/extended-properties" xmlns:vt="http://schemas.openxmlformats.org/officeDocument/2006/docPropsVTypes">
  <TotalTime>0</TotalTime>
  <Words>1217</Words>
  <Application>Microsoft Office PowerPoint</Application>
  <PresentationFormat>Widescreen</PresentationFormat>
  <Paragraphs>150</Paragraphs>
  <Slides>65</Slides>
  <Notes>11</Notes>
  <HiddenSlides>1</HiddenSlides>
  <MMClips>0</MMClips>
  <ScaleCrop>false</ScaleCrop>
  <HeadingPairs>
    <vt:vector size="4" baseType="variant">
      <vt:variant>
        <vt:lpstr>Theme</vt:lpstr>
      </vt:variant>
      <vt:variant>
        <vt:i4>6</vt:i4>
      </vt:variant>
      <vt:variant>
        <vt:lpstr>Slide Titles</vt:lpstr>
      </vt:variant>
      <vt:variant>
        <vt:i4>65</vt:i4>
      </vt:variant>
    </vt:vector>
  </HeadingPairs>
  <TitlesOfParts>
    <vt:vector size="71" baseType="lpstr">
      <vt:lpstr>Office Theme</vt:lpstr>
      <vt:lpstr>5-50195_Microsoft_Build_Template</vt:lpstr>
      <vt:lpstr>Office Theme</vt:lpstr>
      <vt:lpstr>9-51151_Build_Black_Template</vt:lpstr>
      <vt:lpstr>1_WHITE TEMPLATE</vt:lpstr>
      <vt:lpstr>Office Theme</vt:lpstr>
      <vt:lpstr>PowerPoint Presentation</vt:lpstr>
      <vt:lpstr>Building real-time HTAP solutions with Azure Cosmos DB &amp; Azure Synapse Analytics</vt:lpstr>
      <vt:lpstr>Azure Cosmos DB</vt:lpstr>
      <vt:lpstr>PowerPoint Presentation</vt:lpstr>
      <vt:lpstr>Running OLTP and OLAP workloads on the same database</vt:lpstr>
      <vt:lpstr>PowerPoint Presentation</vt:lpstr>
      <vt:lpstr>PowerPoint Presentation</vt:lpstr>
      <vt:lpstr>PowerPoint Presentation</vt:lpstr>
      <vt:lpstr>PowerPoint Presentation</vt:lpstr>
      <vt:lpstr>Scenario</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Ramnandan Krishnamurthy</dc:creator>
  <cp:lastModifiedBy>Ramnandan Krishnamurthy</cp:lastModifiedBy>
  <cp:revision>2</cp:revision>
  <dcterms:created xsi:type="dcterms:W3CDTF">2020-05-07T21:34:20Z</dcterms:created>
  <dcterms:modified xsi:type="dcterms:W3CDTF">2020-05-26T16:04:37Z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0x0101003ADD4D51EF674744820AB8923DA120D4</vt:lpwstr>
  </property>
</Properties>
</file>